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99" r:id="rId4"/>
    <p:sldId id="278" r:id="rId5"/>
    <p:sldId id="269" r:id="rId6"/>
    <p:sldId id="325" r:id="rId7"/>
    <p:sldId id="328" r:id="rId8"/>
    <p:sldId id="329" r:id="rId9"/>
    <p:sldId id="296" r:id="rId10"/>
    <p:sldId id="313" r:id="rId11"/>
    <p:sldId id="297" r:id="rId12"/>
    <p:sldId id="257" r:id="rId13"/>
    <p:sldId id="305" r:id="rId14"/>
    <p:sldId id="304" r:id="rId15"/>
    <p:sldId id="315" r:id="rId16"/>
    <p:sldId id="317" r:id="rId17"/>
    <p:sldId id="318" r:id="rId18"/>
    <p:sldId id="300" r:id="rId19"/>
    <p:sldId id="301" r:id="rId20"/>
    <p:sldId id="273" r:id="rId21"/>
    <p:sldId id="320" r:id="rId22"/>
    <p:sldId id="286" r:id="rId23"/>
    <p:sldId id="258" r:id="rId24"/>
    <p:sldId id="316" r:id="rId25"/>
    <p:sldId id="284" r:id="rId26"/>
    <p:sldId id="285" r:id="rId27"/>
    <p:sldId id="289" r:id="rId28"/>
    <p:sldId id="319" r:id="rId29"/>
    <p:sldId id="290" r:id="rId30"/>
    <p:sldId id="306" r:id="rId31"/>
    <p:sldId id="307" r:id="rId32"/>
    <p:sldId id="308" r:id="rId33"/>
    <p:sldId id="309" r:id="rId34"/>
    <p:sldId id="310" r:id="rId35"/>
    <p:sldId id="311" r:id="rId36"/>
    <p:sldId id="279" r:id="rId37"/>
    <p:sldId id="280" r:id="rId38"/>
    <p:sldId id="275" r:id="rId39"/>
    <p:sldId id="287" r:id="rId40"/>
    <p:sldId id="314" r:id="rId41"/>
    <p:sldId id="288" r:id="rId42"/>
    <p:sldId id="291" r:id="rId43"/>
    <p:sldId id="292" r:id="rId44"/>
    <p:sldId id="293" r:id="rId45"/>
    <p:sldId id="294" r:id="rId46"/>
    <p:sldId id="276" r:id="rId47"/>
    <p:sldId id="321" r:id="rId48"/>
    <p:sldId id="322" r:id="rId49"/>
    <p:sldId id="323" r:id="rId50"/>
    <p:sldId id="324" r:id="rId51"/>
    <p:sldId id="302" r:id="rId52"/>
    <p:sldId id="330" r:id="rId53"/>
    <p:sldId id="266" r:id="rId54"/>
    <p:sldId id="298" r:id="rId55"/>
    <p:sldId id="267" r:id="rId56"/>
    <p:sldId id="295" r:id="rId5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1" autoAdjust="0"/>
    <p:restoredTop sz="94660"/>
  </p:normalViewPr>
  <p:slideViewPr>
    <p:cSldViewPr>
      <p:cViewPr varScale="1">
        <p:scale>
          <a:sx n="71" d="100"/>
          <a:sy n="71" d="100"/>
        </p:scale>
        <p:origin x="130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8B8E47-9A53-4090-829F-91DAFEC795D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it-IT"/>
        </a:p>
      </dgm:t>
    </dgm:pt>
    <dgm:pt modelId="{12B57467-6DBE-4208-88AB-76BD30123FD0}">
      <dgm:prSet custT="1"/>
      <dgm:spPr>
        <a:noFill/>
        <a:ln>
          <a:solidFill>
            <a:schemeClr val="tx1"/>
          </a:solidFill>
        </a:ln>
      </dgm:spPr>
      <dgm:t>
        <a:bodyPr/>
        <a:lstStyle/>
        <a:p>
          <a:pPr rtl="0"/>
          <a:r>
            <a:rPr lang="it-IT" sz="3600" kern="1200" dirty="0" smtClean="0">
              <a:solidFill>
                <a:schemeClr val="tx1"/>
              </a:solidFill>
              <a:latin typeface="Bodoni MT Condensed" pitchFamily="18" charset="0"/>
              <a:ea typeface="+mn-ea"/>
              <a:cs typeface="+mn-cs"/>
            </a:rPr>
            <a:t>che evidenziano sovente gli aspetti problematici dello inserimento degli stranieri in classe lamentando solitudine nell’ affrontare i problemi, senza indicazioni, senza una formazione specifica e senza il supporto di percorsi e materiali didattici adeguati.</a:t>
          </a:r>
          <a:endParaRPr lang="it-IT" sz="3600" kern="1200" dirty="0">
            <a:solidFill>
              <a:schemeClr val="tx1"/>
            </a:solidFill>
            <a:latin typeface="Bodoni MT Condensed" pitchFamily="18" charset="0"/>
            <a:ea typeface="+mn-ea"/>
            <a:cs typeface="+mn-cs"/>
          </a:endParaRPr>
        </a:p>
      </dgm:t>
    </dgm:pt>
    <dgm:pt modelId="{F2B5A30D-BC90-47F6-985B-CC0B5EC7889B}" type="parTrans" cxnId="{9865C015-EDEB-4F6E-A8B5-656ACCDD4DD9}">
      <dgm:prSet/>
      <dgm:spPr/>
      <dgm:t>
        <a:bodyPr/>
        <a:lstStyle/>
        <a:p>
          <a:endParaRPr lang="it-IT"/>
        </a:p>
      </dgm:t>
    </dgm:pt>
    <dgm:pt modelId="{BBB8ACD7-812F-4CDA-B16D-8322C41D9F3E}" type="sibTrans" cxnId="{9865C015-EDEB-4F6E-A8B5-656ACCDD4DD9}">
      <dgm:prSet/>
      <dgm:spPr/>
      <dgm:t>
        <a:bodyPr/>
        <a:lstStyle/>
        <a:p>
          <a:endParaRPr lang="it-IT"/>
        </a:p>
      </dgm:t>
    </dgm:pt>
    <dgm:pt modelId="{BE6AF292-E781-4298-AC39-4AC3E6495101}" type="pres">
      <dgm:prSet presAssocID="{918B8E47-9A53-4090-829F-91DAFEC795DB}" presName="compositeShape" presStyleCnt="0">
        <dgm:presLayoutVars>
          <dgm:chMax val="7"/>
          <dgm:dir/>
          <dgm:resizeHandles val="exact"/>
        </dgm:presLayoutVars>
      </dgm:prSet>
      <dgm:spPr/>
      <dgm:t>
        <a:bodyPr/>
        <a:lstStyle/>
        <a:p>
          <a:endParaRPr lang="it-IT"/>
        </a:p>
      </dgm:t>
    </dgm:pt>
    <dgm:pt modelId="{CEA7D1D2-39CC-434C-971D-D254F8C7DCB3}" type="pres">
      <dgm:prSet presAssocID="{12B57467-6DBE-4208-88AB-76BD30123FD0}" presName="circ1TxSh" presStyleLbl="vennNode1" presStyleIdx="0" presStyleCnt="1" custScaleX="161194"/>
      <dgm:spPr/>
      <dgm:t>
        <a:bodyPr/>
        <a:lstStyle/>
        <a:p>
          <a:endParaRPr lang="it-IT"/>
        </a:p>
      </dgm:t>
    </dgm:pt>
  </dgm:ptLst>
  <dgm:cxnLst>
    <dgm:cxn modelId="{9865C015-EDEB-4F6E-A8B5-656ACCDD4DD9}" srcId="{918B8E47-9A53-4090-829F-91DAFEC795DB}" destId="{12B57467-6DBE-4208-88AB-76BD30123FD0}" srcOrd="0" destOrd="0" parTransId="{F2B5A30D-BC90-47F6-985B-CC0B5EC7889B}" sibTransId="{BBB8ACD7-812F-4CDA-B16D-8322C41D9F3E}"/>
    <dgm:cxn modelId="{7D917A5E-B941-4A95-A7F3-F508BBFDD593}" type="presOf" srcId="{12B57467-6DBE-4208-88AB-76BD30123FD0}" destId="{CEA7D1D2-39CC-434C-971D-D254F8C7DCB3}" srcOrd="0" destOrd="0" presId="urn:microsoft.com/office/officeart/2005/8/layout/venn1"/>
    <dgm:cxn modelId="{F1E383FA-7E1A-47E5-B83C-96BBF33209B1}" type="presOf" srcId="{918B8E47-9A53-4090-829F-91DAFEC795DB}" destId="{BE6AF292-E781-4298-AC39-4AC3E6495101}" srcOrd="0" destOrd="0" presId="urn:microsoft.com/office/officeart/2005/8/layout/venn1"/>
    <dgm:cxn modelId="{B3F386B2-8839-436C-8436-53144B12E682}" type="presParOf" srcId="{BE6AF292-E781-4298-AC39-4AC3E6495101}" destId="{CEA7D1D2-39CC-434C-971D-D254F8C7DCB3}"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936D4B-918C-4AE7-A9F5-E34DEEA1AE4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it-IT"/>
        </a:p>
      </dgm:t>
    </dgm:pt>
    <dgm:pt modelId="{FFE5C9AA-4B25-4DF8-B1BB-2C25C6CBF765}">
      <dgm:prSet custT="1"/>
      <dgm:spPr>
        <a:noFill/>
        <a:ln>
          <a:solidFill>
            <a:schemeClr val="tx1"/>
          </a:solidFill>
        </a:ln>
      </dgm:spPr>
      <dgm:t>
        <a:bodyPr/>
        <a:lstStyle/>
        <a:p>
          <a:pPr rtl="0"/>
          <a:r>
            <a:rPr lang="it-IT" sz="5400" kern="1200" smtClean="0">
              <a:solidFill>
                <a:schemeClr val="tx1"/>
              </a:solidFill>
              <a:latin typeface="Bodoni MT Condensed" pitchFamily="18" charset="0"/>
              <a:ea typeface="+mn-ea"/>
              <a:cs typeface="+mn-cs"/>
            </a:rPr>
            <a:t>Troppo </a:t>
          </a:r>
          <a:r>
            <a:rPr lang="it-IT" sz="5400" kern="1200" dirty="0" smtClean="0">
              <a:solidFill>
                <a:schemeClr val="tx1"/>
              </a:solidFill>
              <a:latin typeface="Bodoni MT Condensed" pitchFamily="18" charset="0"/>
              <a:ea typeface="+mn-ea"/>
              <a:cs typeface="+mn-cs"/>
            </a:rPr>
            <a:t>etnocentrici, poco adatti a stimolare il confronto culturale e il cambiamento del punto di vista interculturale</a:t>
          </a:r>
          <a:endParaRPr lang="it-IT" sz="4400" kern="1200" dirty="0"/>
        </a:p>
      </dgm:t>
    </dgm:pt>
    <dgm:pt modelId="{6966E6F0-58CC-4287-A120-C930CE1D0850}" type="parTrans" cxnId="{89F7EEB4-E3FE-46C1-9C59-457B697311C8}">
      <dgm:prSet/>
      <dgm:spPr/>
      <dgm:t>
        <a:bodyPr/>
        <a:lstStyle/>
        <a:p>
          <a:endParaRPr lang="it-IT"/>
        </a:p>
      </dgm:t>
    </dgm:pt>
    <dgm:pt modelId="{8A9BAFBC-9527-4023-8693-596B26B294F1}" type="sibTrans" cxnId="{89F7EEB4-E3FE-46C1-9C59-457B697311C8}">
      <dgm:prSet/>
      <dgm:spPr/>
      <dgm:t>
        <a:bodyPr/>
        <a:lstStyle/>
        <a:p>
          <a:endParaRPr lang="it-IT"/>
        </a:p>
      </dgm:t>
    </dgm:pt>
    <dgm:pt modelId="{2D18C9C5-B0D4-43B3-9F2B-7A83D484C48F}" type="pres">
      <dgm:prSet presAssocID="{BE936D4B-918C-4AE7-A9F5-E34DEEA1AE44}" presName="compositeShape" presStyleCnt="0">
        <dgm:presLayoutVars>
          <dgm:chMax val="7"/>
          <dgm:dir/>
          <dgm:resizeHandles val="exact"/>
        </dgm:presLayoutVars>
      </dgm:prSet>
      <dgm:spPr/>
      <dgm:t>
        <a:bodyPr/>
        <a:lstStyle/>
        <a:p>
          <a:endParaRPr lang="it-IT"/>
        </a:p>
      </dgm:t>
    </dgm:pt>
    <dgm:pt modelId="{DA16D63B-3715-4CA9-B3E8-2E26DEAAE717}" type="pres">
      <dgm:prSet presAssocID="{FFE5C9AA-4B25-4DF8-B1BB-2C25C6CBF765}" presName="circ1TxSh" presStyleLbl="vennNode1" presStyleIdx="0" presStyleCnt="1" custScaleX="165152"/>
      <dgm:spPr/>
      <dgm:t>
        <a:bodyPr/>
        <a:lstStyle/>
        <a:p>
          <a:endParaRPr lang="it-IT"/>
        </a:p>
      </dgm:t>
    </dgm:pt>
  </dgm:ptLst>
  <dgm:cxnLst>
    <dgm:cxn modelId="{323FFC2A-4992-4BC7-8A22-594363FCEB7E}" type="presOf" srcId="{FFE5C9AA-4B25-4DF8-B1BB-2C25C6CBF765}" destId="{DA16D63B-3715-4CA9-B3E8-2E26DEAAE717}" srcOrd="0" destOrd="0" presId="urn:microsoft.com/office/officeart/2005/8/layout/venn1"/>
    <dgm:cxn modelId="{89F7EEB4-E3FE-46C1-9C59-457B697311C8}" srcId="{BE936D4B-918C-4AE7-A9F5-E34DEEA1AE44}" destId="{FFE5C9AA-4B25-4DF8-B1BB-2C25C6CBF765}" srcOrd="0" destOrd="0" parTransId="{6966E6F0-58CC-4287-A120-C930CE1D0850}" sibTransId="{8A9BAFBC-9527-4023-8693-596B26B294F1}"/>
    <dgm:cxn modelId="{5E137AB1-351F-4EC3-BF74-CBEEE7703DDF}" type="presOf" srcId="{BE936D4B-918C-4AE7-A9F5-E34DEEA1AE44}" destId="{2D18C9C5-B0D4-43B3-9F2B-7A83D484C48F}" srcOrd="0" destOrd="0" presId="urn:microsoft.com/office/officeart/2005/8/layout/venn1"/>
    <dgm:cxn modelId="{CBE85F12-877B-4AD1-B721-04BB45E4263B}" type="presParOf" srcId="{2D18C9C5-B0D4-43B3-9F2B-7A83D484C48F}" destId="{DA16D63B-3715-4CA9-B3E8-2E26DEAAE717}"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000232" y="500042"/>
            <a:ext cx="5786478" cy="2571768"/>
          </a:xfrm>
        </p:spPr>
        <p:txBody>
          <a:bodyPr>
            <a:normAutofit/>
          </a:bodyPr>
          <a:lstStyle>
            <a:lvl1pPr>
              <a:defRPr sz="4800">
                <a:effectLst/>
              </a:defRPr>
            </a:lvl1pPr>
          </a:lstStyle>
          <a:p>
            <a:r>
              <a:rPr lang="it-IT" smtClean="0"/>
              <a:t>Fare clic per modificare lo stile del titolo</a:t>
            </a:r>
            <a:endParaRPr lang="it-IT" dirty="0"/>
          </a:p>
        </p:txBody>
      </p:sp>
      <p:sp>
        <p:nvSpPr>
          <p:cNvPr id="3" name="Sottotitolo 2"/>
          <p:cNvSpPr>
            <a:spLocks noGrp="1"/>
          </p:cNvSpPr>
          <p:nvPr>
            <p:ph type="subTitle" idx="1"/>
          </p:nvPr>
        </p:nvSpPr>
        <p:spPr>
          <a:xfrm>
            <a:off x="0" y="3643314"/>
            <a:ext cx="6400800" cy="1500198"/>
          </a:xfrm>
        </p:spPr>
        <p:txBody>
          <a:bodyPr/>
          <a:lstStyle>
            <a:lvl1pPr marL="0" indent="0" algn="ctr">
              <a:buNone/>
              <a:defRPr>
                <a:solidFill>
                  <a:schemeClr val="tx1">
                    <a:tint val="7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dirty="0"/>
          </a:p>
        </p:txBody>
      </p:sp>
      <p:grpSp>
        <p:nvGrpSpPr>
          <p:cNvPr id="14" name="Gruppo 13"/>
          <p:cNvGrpSpPr/>
          <p:nvPr userDrawn="1"/>
        </p:nvGrpSpPr>
        <p:grpSpPr>
          <a:xfrm>
            <a:off x="-8" y="5357826"/>
            <a:ext cx="1428736" cy="2034460"/>
            <a:chOff x="0" y="5357826"/>
            <a:chExt cx="1428736" cy="2034460"/>
          </a:xfrm>
        </p:grpSpPr>
        <p:sp>
          <p:nvSpPr>
            <p:cNvPr id="8" name="Triangolo rettangolo 7"/>
            <p:cNvSpPr/>
            <p:nvPr userDrawn="1"/>
          </p:nvSpPr>
          <p:spPr>
            <a:xfrm>
              <a:off x="0" y="5357826"/>
              <a:ext cx="1428736" cy="1500174"/>
            </a:xfrm>
            <a:prstGeom prst="rtTriangle">
              <a:avLst/>
            </a:prstGeom>
            <a:solidFill>
              <a:schemeClr val="bg1">
                <a:lumMod val="95000"/>
              </a:schemeClr>
            </a:solidFill>
            <a:effectLst>
              <a:innerShdw blurRad="63500" dist="50800" dir="108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9" name="Triangolo rettangolo 8"/>
            <p:cNvSpPr/>
            <p:nvPr userDrawn="1"/>
          </p:nvSpPr>
          <p:spPr>
            <a:xfrm rot="7988917">
              <a:off x="244073" y="6307762"/>
              <a:ext cx="1042987" cy="1126061"/>
            </a:xfrm>
            <a:prstGeom prst="rtTriangle">
              <a:avLst/>
            </a:prstGeom>
            <a:solidFill>
              <a:schemeClr val="bg1">
                <a:lumMod val="85000"/>
              </a:schemeClr>
            </a:solidFill>
            <a:effectLst>
              <a:innerShdw blurRad="63500" dist="50800" dir="5400000">
                <a:prstClr val="black">
                  <a:alpha val="50000"/>
                </a:prstClr>
              </a:innerShdw>
            </a:effectLst>
          </p:spPr>
          <p:style>
            <a:lnRef idx="1">
              <a:schemeClr val="accent3"/>
            </a:lnRef>
            <a:fillRef idx="1002">
              <a:schemeClr val="lt2"/>
            </a:fillRef>
            <a:effectRef idx="1">
              <a:schemeClr val="accent3"/>
            </a:effectRef>
            <a:fontRef idx="minor">
              <a:schemeClr val="dk1"/>
            </a:fontRef>
          </p:style>
          <p:txBody>
            <a:bodyPr rtlCol="0" anchor="ctr"/>
            <a:lstStyle/>
            <a:p>
              <a:pPr algn="ctr"/>
              <a:endParaRPr lang="it-IT"/>
            </a:p>
          </p:txBody>
        </p:sp>
      </p:grpSp>
      <p:grpSp>
        <p:nvGrpSpPr>
          <p:cNvPr id="13" name="Gruppo 12"/>
          <p:cNvGrpSpPr/>
          <p:nvPr userDrawn="1"/>
        </p:nvGrpSpPr>
        <p:grpSpPr>
          <a:xfrm>
            <a:off x="7715296" y="-534286"/>
            <a:ext cx="1428736" cy="2034460"/>
            <a:chOff x="7715264" y="-534286"/>
            <a:chExt cx="1428736" cy="2034460"/>
          </a:xfrm>
        </p:grpSpPr>
        <p:sp>
          <p:nvSpPr>
            <p:cNvPr id="11" name="Triangolo rettangolo 10"/>
            <p:cNvSpPr/>
            <p:nvPr userDrawn="1"/>
          </p:nvSpPr>
          <p:spPr>
            <a:xfrm rot="10800000">
              <a:off x="7715264" y="0"/>
              <a:ext cx="1428736" cy="1500174"/>
            </a:xfrm>
            <a:prstGeom prst="rtTriangle">
              <a:avLst/>
            </a:prstGeom>
            <a:solidFill>
              <a:schemeClr val="bg1">
                <a:lumMod val="95000"/>
              </a:schemeClr>
            </a:solidFill>
            <a:effectLst>
              <a:innerShdw blurRad="63500" dist="508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12" name="Triangolo rettangolo 11"/>
            <p:cNvSpPr/>
            <p:nvPr userDrawn="1"/>
          </p:nvSpPr>
          <p:spPr>
            <a:xfrm rot="18788917">
              <a:off x="7856940" y="-575823"/>
              <a:ext cx="1042987" cy="1126061"/>
            </a:xfrm>
            <a:prstGeom prst="rtTriangle">
              <a:avLst/>
            </a:prstGeom>
            <a:solidFill>
              <a:schemeClr val="bg1">
                <a:lumMod val="85000"/>
              </a:schemeClr>
            </a:solidFill>
            <a:effectLst>
              <a:innerShdw blurRad="63500" dist="50800" dir="16200000">
                <a:prstClr val="black">
                  <a:alpha val="50000"/>
                </a:prstClr>
              </a:innerShdw>
            </a:effectLst>
          </p:spPr>
          <p:style>
            <a:lnRef idx="1">
              <a:schemeClr val="accent3"/>
            </a:lnRef>
            <a:fillRef idx="1002">
              <a:schemeClr val="lt2"/>
            </a:fillRef>
            <a:effectRef idx="1">
              <a:schemeClr val="accent3"/>
            </a:effectRef>
            <a:fontRef idx="minor">
              <a:schemeClr val="dk1"/>
            </a:fontRef>
          </p:style>
          <p:txBody>
            <a:bodyPr rtlCol="0" anchor="ctr"/>
            <a:lstStyle/>
            <a:p>
              <a:pPr algn="ctr"/>
              <a:endParaRPr lang="it-IT"/>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F2C4D71-37AC-4C2D-B45D-055E34CEBFE3}" type="datetimeFigureOut">
              <a:rPr lang="it-IT" smtClean="0"/>
              <a:pPr/>
              <a:t>01/04/2017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0A6746-6D91-47DB-A029-BF185A8B5822}"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F2C4D71-37AC-4C2D-B45D-055E34CEBFE3}" type="datetimeFigureOut">
              <a:rPr lang="it-IT" smtClean="0"/>
              <a:pPr/>
              <a:t>01/04/2017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0A6746-6D91-47DB-A029-BF185A8B5822}"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F2C4D71-37AC-4C2D-B45D-055E34CEBFE3}" type="datetimeFigureOut">
              <a:rPr lang="it-IT" smtClean="0"/>
              <a:pPr/>
              <a:t>01/04/2017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0A6746-6D91-47DB-A029-BF185A8B5822}"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F2C4D71-37AC-4C2D-B45D-055E34CEBFE3}" type="datetimeFigureOut">
              <a:rPr lang="it-IT" smtClean="0"/>
              <a:pPr/>
              <a:t>01/04/2017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0A6746-6D91-47DB-A029-BF185A8B5822}"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F2C4D71-37AC-4C2D-B45D-055E34CEBFE3}" type="datetimeFigureOut">
              <a:rPr lang="it-IT" smtClean="0"/>
              <a:pPr/>
              <a:t>01/04/2017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10A6746-6D91-47DB-A029-BF185A8B5822}"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F2C4D71-37AC-4C2D-B45D-055E34CEBFE3}" type="datetimeFigureOut">
              <a:rPr lang="it-IT" smtClean="0"/>
              <a:pPr/>
              <a:t>01/04/2017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10A6746-6D91-47DB-A029-BF185A8B5822}"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F2C4D71-37AC-4C2D-B45D-055E34CEBFE3}" type="datetimeFigureOut">
              <a:rPr lang="it-IT" smtClean="0"/>
              <a:pPr/>
              <a:t>01/04/2017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10A6746-6D91-47DB-A029-BF185A8B5822}"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F2C4D71-37AC-4C2D-B45D-055E34CEBFE3}" type="datetimeFigureOut">
              <a:rPr lang="it-IT" smtClean="0"/>
              <a:pPr/>
              <a:t>01/04/2017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10A6746-6D91-47DB-A029-BF185A8B5822}"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F2C4D71-37AC-4C2D-B45D-055E34CEBFE3}" type="datetimeFigureOut">
              <a:rPr lang="it-IT" smtClean="0"/>
              <a:pPr/>
              <a:t>01/04/2017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10A6746-6D91-47DB-A029-BF185A8B5822}"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4" name="Rettangolo 13"/>
          <p:cNvSpPr/>
          <p:nvPr userDrawn="1"/>
        </p:nvSpPr>
        <p:spPr>
          <a:xfrm>
            <a:off x="1500166" y="428604"/>
            <a:ext cx="6072230" cy="464347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1792288" y="5129234"/>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857356" y="785794"/>
            <a:ext cx="5357850" cy="39290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it-IT"/>
          </a:p>
        </p:txBody>
      </p:sp>
      <p:sp>
        <p:nvSpPr>
          <p:cNvPr id="4" name="Segnaposto testo 3"/>
          <p:cNvSpPr>
            <a:spLocks noGrp="1"/>
          </p:cNvSpPr>
          <p:nvPr>
            <p:ph type="body" sz="half" idx="2"/>
          </p:nvPr>
        </p:nvSpPr>
        <p:spPr>
          <a:xfrm>
            <a:off x="1792288" y="569597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F2C4D71-37AC-4C2D-B45D-055E34CEBFE3}" type="datetimeFigureOut">
              <a:rPr lang="it-IT" smtClean="0"/>
              <a:pPr/>
              <a:t>01/04/2017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10A6746-6D91-47DB-A029-BF185A8B5822}" type="slidenum">
              <a:rPr lang="it-IT" smtClean="0"/>
              <a:pPr/>
              <a:t>‹N›</a:t>
            </a:fld>
            <a:endParaRPr lang="it-IT"/>
          </a:p>
        </p:txBody>
      </p:sp>
      <p:grpSp>
        <p:nvGrpSpPr>
          <p:cNvPr id="11" name="Gruppo 10"/>
          <p:cNvGrpSpPr>
            <a:grpSpLocks noChangeAspect="1"/>
          </p:cNvGrpSpPr>
          <p:nvPr userDrawn="1"/>
        </p:nvGrpSpPr>
        <p:grpSpPr>
          <a:xfrm>
            <a:off x="6840918" y="4357694"/>
            <a:ext cx="1017230" cy="714368"/>
            <a:chOff x="7643834" y="5429264"/>
            <a:chExt cx="2034460" cy="1428736"/>
          </a:xfrm>
        </p:grpSpPr>
        <p:sp>
          <p:nvSpPr>
            <p:cNvPr id="12" name="Triangolo rettangolo 11"/>
            <p:cNvSpPr/>
            <p:nvPr userDrawn="1"/>
          </p:nvSpPr>
          <p:spPr>
            <a:xfrm rot="16200000">
              <a:off x="7679553" y="5393545"/>
              <a:ext cx="1428736" cy="1500174"/>
            </a:xfrm>
            <a:prstGeom prst="rtTriangle">
              <a:avLst/>
            </a:prstGeom>
            <a:solidFill>
              <a:schemeClr val="bg1">
                <a:lumMod val="95000"/>
              </a:schemeClr>
            </a:solidFill>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13" name="Triangolo rettangolo 12"/>
            <p:cNvSpPr/>
            <p:nvPr userDrawn="1"/>
          </p:nvSpPr>
          <p:spPr>
            <a:xfrm rot="2588917">
              <a:off x="8635307" y="5529403"/>
              <a:ext cx="1042987" cy="1126061"/>
            </a:xfrm>
            <a:prstGeom prst="rtTriangle">
              <a:avLst/>
            </a:prstGeom>
            <a:solidFill>
              <a:schemeClr val="bg1">
                <a:lumMod val="85000"/>
              </a:schemeClr>
            </a:solidFill>
            <a:effectLst>
              <a:innerShdw blurRad="63500" dist="50800">
                <a:prstClr val="black">
                  <a:alpha val="50000"/>
                </a:prstClr>
              </a:innerShdw>
            </a:effectLst>
          </p:spPr>
          <p:style>
            <a:lnRef idx="1">
              <a:schemeClr val="accent3"/>
            </a:lnRef>
            <a:fillRef idx="1002">
              <a:schemeClr val="lt2"/>
            </a:fillRef>
            <a:effectRef idx="1">
              <a:schemeClr val="accent3"/>
            </a:effectRef>
            <a:fontRef idx="minor">
              <a:schemeClr val="dk1"/>
            </a:fontRef>
          </p:style>
          <p:txBody>
            <a:bodyPr rtlCol="0" anchor="ctr"/>
            <a:lstStyle/>
            <a:p>
              <a:pPr algn="ctr"/>
              <a:endParaRPr lang="it-IT"/>
            </a:p>
          </p:txBody>
        </p:sp>
      </p:grpSp>
      <p:grpSp>
        <p:nvGrpSpPr>
          <p:cNvPr id="8" name="Gruppo 7"/>
          <p:cNvGrpSpPr>
            <a:grpSpLocks noChangeAspect="1"/>
          </p:cNvGrpSpPr>
          <p:nvPr userDrawn="1"/>
        </p:nvGrpSpPr>
        <p:grpSpPr>
          <a:xfrm>
            <a:off x="1214414" y="428604"/>
            <a:ext cx="1017230" cy="714368"/>
            <a:chOff x="-534286" y="0"/>
            <a:chExt cx="2034460" cy="1428736"/>
          </a:xfrm>
          <a:effectLst/>
        </p:grpSpPr>
        <p:sp>
          <p:nvSpPr>
            <p:cNvPr id="9" name="Triangolo rettangolo 8"/>
            <p:cNvSpPr/>
            <p:nvPr userDrawn="1"/>
          </p:nvSpPr>
          <p:spPr>
            <a:xfrm rot="5400000">
              <a:off x="35719" y="-35719"/>
              <a:ext cx="1428736" cy="1500174"/>
            </a:xfrm>
            <a:prstGeom prst="rtTriangle">
              <a:avLst/>
            </a:prstGeom>
            <a:solidFill>
              <a:schemeClr val="bg1">
                <a:lumMod val="95000"/>
              </a:schemeClr>
            </a:solidFill>
            <a:effectLst>
              <a:innerShdw blurRad="63500" dir="162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10" name="Triangolo rettangolo 9"/>
            <p:cNvSpPr/>
            <p:nvPr userDrawn="1"/>
          </p:nvSpPr>
          <p:spPr>
            <a:xfrm rot="13388917">
              <a:off x="-534286" y="202536"/>
              <a:ext cx="1042987" cy="1126061"/>
            </a:xfrm>
            <a:prstGeom prst="rtTriangle">
              <a:avLst/>
            </a:prstGeom>
            <a:solidFill>
              <a:schemeClr val="bg1">
                <a:lumMod val="85000"/>
              </a:schemeClr>
            </a:solidFill>
            <a:effectLst>
              <a:innerShdw blurRad="63500" dist="50800" dir="13500000">
                <a:prstClr val="black">
                  <a:alpha val="50000"/>
                </a:prstClr>
              </a:innerShdw>
            </a:effectLst>
          </p:spPr>
          <p:style>
            <a:lnRef idx="1">
              <a:schemeClr val="accent3"/>
            </a:lnRef>
            <a:fillRef idx="1002">
              <a:schemeClr val="lt2"/>
            </a:fillRef>
            <a:effectRef idx="1">
              <a:schemeClr val="accent3"/>
            </a:effectRef>
            <a:fontRef idx="minor">
              <a:schemeClr val="dk1"/>
            </a:fontRef>
          </p:style>
          <p:txBody>
            <a:bodyPr rtlCol="0" anchor="ctr"/>
            <a:lstStyle/>
            <a:p>
              <a:pPr algn="ctr"/>
              <a:endParaRPr lang="it-IT"/>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2">
                <a:shade val="45000"/>
                <a:satMod val="135000"/>
              </a:schemeClr>
              <a:prstClr val="white"/>
            </a:duotone>
          </a:blip>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285852" y="274638"/>
            <a:ext cx="6929486" cy="1143000"/>
          </a:xfrm>
          <a:prstGeom prst="rect">
            <a:avLst/>
          </a:prstGeom>
        </p:spPr>
        <p:txBody>
          <a:bodyPr vert="horz" lIns="91440" tIns="45720" rIns="91440" bIns="45720" rtlCol="0" anchor="ctr">
            <a:normAutofit/>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57200" y="1600200"/>
            <a:ext cx="7758138" cy="4757758"/>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500034" y="6492899"/>
            <a:ext cx="928694" cy="365125"/>
          </a:xfrm>
          <a:prstGeom prst="rect">
            <a:avLst/>
          </a:prstGeom>
        </p:spPr>
        <p:txBody>
          <a:bodyPr vert="horz" lIns="91440" tIns="45720" rIns="91440" bIns="45720" rtlCol="0" anchor="ctr"/>
          <a:lstStyle>
            <a:lvl1pPr algn="l">
              <a:defRPr sz="1200">
                <a:solidFill>
                  <a:schemeClr val="tx1">
                    <a:tint val="75000"/>
                  </a:schemeClr>
                </a:solidFill>
                <a:latin typeface="Bodoni MT Condensed" pitchFamily="18" charset="0"/>
              </a:defRPr>
            </a:lvl1pPr>
          </a:lstStyle>
          <a:p>
            <a:fld id="{8F2C4D71-37AC-4C2D-B45D-055E34CEBFE3}" type="datetimeFigureOut">
              <a:rPr lang="it-IT" smtClean="0"/>
              <a:pPr/>
              <a:t>01/04/2017</a:t>
            </a:fld>
            <a:endParaRPr lang="it-IT" dirty="0"/>
          </a:p>
        </p:txBody>
      </p:sp>
      <p:sp>
        <p:nvSpPr>
          <p:cNvPr id="5" name="Segnaposto piè di pagina 4"/>
          <p:cNvSpPr>
            <a:spLocks noGrp="1"/>
          </p:cNvSpPr>
          <p:nvPr>
            <p:ph type="ftr" sz="quarter" idx="3"/>
          </p:nvPr>
        </p:nvSpPr>
        <p:spPr>
          <a:xfrm>
            <a:off x="1428728" y="6492899"/>
            <a:ext cx="4929222" cy="365125"/>
          </a:xfrm>
          <a:prstGeom prst="rect">
            <a:avLst/>
          </a:prstGeom>
        </p:spPr>
        <p:txBody>
          <a:bodyPr vert="horz" lIns="91440" tIns="45720" rIns="91440" bIns="45720" rtlCol="0" anchor="ctr"/>
          <a:lstStyle>
            <a:lvl1pPr algn="ctr">
              <a:defRPr sz="1200">
                <a:solidFill>
                  <a:schemeClr val="tx1">
                    <a:tint val="75000"/>
                  </a:schemeClr>
                </a:solidFill>
                <a:latin typeface="Bodoni MT Condensed" pitchFamily="18" charset="0"/>
              </a:defRPr>
            </a:lvl1pPr>
          </a:lstStyle>
          <a:p>
            <a:endParaRPr lang="it-IT" dirty="0"/>
          </a:p>
        </p:txBody>
      </p:sp>
      <p:sp>
        <p:nvSpPr>
          <p:cNvPr id="6" name="Segnaposto numero diapositiva 5"/>
          <p:cNvSpPr>
            <a:spLocks noGrp="1"/>
          </p:cNvSpPr>
          <p:nvPr>
            <p:ph type="sldNum" sz="quarter" idx="4"/>
          </p:nvPr>
        </p:nvSpPr>
        <p:spPr>
          <a:xfrm>
            <a:off x="0" y="6492875"/>
            <a:ext cx="500034" cy="365125"/>
          </a:xfrm>
          <a:prstGeom prst="rect">
            <a:avLst/>
          </a:prstGeom>
        </p:spPr>
        <p:txBody>
          <a:bodyPr vert="horz" lIns="91440" tIns="45720" rIns="91440" bIns="45720" rtlCol="0" anchor="ctr"/>
          <a:lstStyle>
            <a:lvl1pPr algn="r">
              <a:defRPr sz="1200">
                <a:solidFill>
                  <a:schemeClr val="tx1">
                    <a:tint val="75000"/>
                  </a:schemeClr>
                </a:solidFill>
                <a:latin typeface="Bodoni MT Condensed" pitchFamily="18" charset="0"/>
              </a:defRPr>
            </a:lvl1pPr>
          </a:lstStyle>
          <a:p>
            <a:fld id="{C10A6746-6D91-47DB-A029-BF185A8B5822}" type="slidenum">
              <a:rPr lang="it-IT" smtClean="0"/>
              <a:pPr/>
              <a:t>‹N›</a:t>
            </a:fld>
            <a:endParaRPr lang="it-IT" dirty="0"/>
          </a:p>
        </p:txBody>
      </p:sp>
      <p:grpSp>
        <p:nvGrpSpPr>
          <p:cNvPr id="13" name="Gruppo 12"/>
          <p:cNvGrpSpPr/>
          <p:nvPr userDrawn="1"/>
        </p:nvGrpSpPr>
        <p:grpSpPr>
          <a:xfrm>
            <a:off x="-534286" y="0"/>
            <a:ext cx="2034460" cy="1428736"/>
            <a:chOff x="-534286" y="0"/>
            <a:chExt cx="2034460" cy="1428736"/>
          </a:xfrm>
          <a:effectLst/>
        </p:grpSpPr>
        <p:sp>
          <p:nvSpPr>
            <p:cNvPr id="7" name="Triangolo rettangolo 6"/>
            <p:cNvSpPr/>
            <p:nvPr userDrawn="1"/>
          </p:nvSpPr>
          <p:spPr>
            <a:xfrm rot="5400000">
              <a:off x="35719" y="-35719"/>
              <a:ext cx="1428736" cy="1500174"/>
            </a:xfrm>
            <a:prstGeom prst="rtTriangle">
              <a:avLst/>
            </a:prstGeom>
            <a:solidFill>
              <a:schemeClr val="bg1">
                <a:lumMod val="95000"/>
              </a:schemeClr>
            </a:solidFill>
            <a:effectLst>
              <a:innerShdw blurRad="63500" dir="162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12" name="Triangolo rettangolo 11"/>
            <p:cNvSpPr/>
            <p:nvPr userDrawn="1"/>
          </p:nvSpPr>
          <p:spPr>
            <a:xfrm rot="13388917">
              <a:off x="-534286" y="202536"/>
              <a:ext cx="1042987" cy="1126061"/>
            </a:xfrm>
            <a:prstGeom prst="rtTriangle">
              <a:avLst/>
            </a:prstGeom>
            <a:solidFill>
              <a:schemeClr val="bg1">
                <a:lumMod val="85000"/>
              </a:schemeClr>
            </a:solidFill>
            <a:effectLst>
              <a:innerShdw blurRad="63500" dist="50800" dir="13500000">
                <a:prstClr val="black">
                  <a:alpha val="50000"/>
                </a:prstClr>
              </a:innerShdw>
            </a:effectLst>
          </p:spPr>
          <p:style>
            <a:lnRef idx="1">
              <a:schemeClr val="accent3"/>
            </a:lnRef>
            <a:fillRef idx="1002">
              <a:schemeClr val="lt2"/>
            </a:fillRef>
            <a:effectRef idx="1">
              <a:schemeClr val="accent3"/>
            </a:effectRef>
            <a:fontRef idx="minor">
              <a:schemeClr val="dk1"/>
            </a:fontRef>
          </p:style>
          <p:txBody>
            <a:bodyPr rtlCol="0" anchor="ctr"/>
            <a:lstStyle/>
            <a:p>
              <a:pPr algn="ctr"/>
              <a:endParaRPr lang="it-IT"/>
            </a:p>
          </p:txBody>
        </p:sp>
      </p:grpSp>
      <p:grpSp>
        <p:nvGrpSpPr>
          <p:cNvPr id="17" name="Gruppo 16"/>
          <p:cNvGrpSpPr/>
          <p:nvPr userDrawn="1"/>
        </p:nvGrpSpPr>
        <p:grpSpPr>
          <a:xfrm>
            <a:off x="7643834" y="5429264"/>
            <a:ext cx="2034460" cy="1428736"/>
            <a:chOff x="7643834" y="5429264"/>
            <a:chExt cx="2034460" cy="1428736"/>
          </a:xfrm>
        </p:grpSpPr>
        <p:sp>
          <p:nvSpPr>
            <p:cNvPr id="15" name="Triangolo rettangolo 14"/>
            <p:cNvSpPr/>
            <p:nvPr userDrawn="1"/>
          </p:nvSpPr>
          <p:spPr>
            <a:xfrm rot="16200000">
              <a:off x="7679553" y="5393545"/>
              <a:ext cx="1428736" cy="1500174"/>
            </a:xfrm>
            <a:prstGeom prst="rtTriangle">
              <a:avLst/>
            </a:prstGeom>
            <a:solidFill>
              <a:schemeClr val="bg1">
                <a:lumMod val="95000"/>
              </a:schemeClr>
            </a:solidFill>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16" name="Triangolo rettangolo 15"/>
            <p:cNvSpPr/>
            <p:nvPr userDrawn="1"/>
          </p:nvSpPr>
          <p:spPr>
            <a:xfrm rot="2588917">
              <a:off x="8635307" y="5529403"/>
              <a:ext cx="1042987" cy="1126061"/>
            </a:xfrm>
            <a:prstGeom prst="rtTriangle">
              <a:avLst/>
            </a:prstGeom>
            <a:solidFill>
              <a:schemeClr val="bg1">
                <a:lumMod val="85000"/>
              </a:schemeClr>
            </a:solidFill>
            <a:effectLst>
              <a:innerShdw blurRad="63500" dist="50800">
                <a:prstClr val="black">
                  <a:alpha val="50000"/>
                </a:prstClr>
              </a:innerShdw>
            </a:effectLst>
          </p:spPr>
          <p:style>
            <a:lnRef idx="1">
              <a:schemeClr val="accent3"/>
            </a:lnRef>
            <a:fillRef idx="1002">
              <a:schemeClr val="lt2"/>
            </a:fillRef>
            <a:effectRef idx="1">
              <a:schemeClr val="accent3"/>
            </a:effectRef>
            <a:fontRef idx="minor">
              <a:schemeClr val="dk1"/>
            </a:fontRef>
          </p:style>
          <p:txBody>
            <a:bodyPr rtlCol="0" anchor="ctr"/>
            <a:lstStyle/>
            <a:p>
              <a:pPr algn="ctr"/>
              <a:endParaRPr lang="it-IT"/>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Bodoni MT Condense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odoni MT Condensed"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odoni MT Condensed"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odoni MT Condensed"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odoni MT Condensed"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odoni MT Condense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qloxAL_rVCk"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immagini formazione neoassun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72489"/>
            <a:ext cx="3298540" cy="2065929"/>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ctrTitle"/>
          </p:nvPr>
        </p:nvSpPr>
        <p:spPr>
          <a:xfrm>
            <a:off x="3203848" y="1193207"/>
            <a:ext cx="5786478" cy="2571768"/>
          </a:xfrm>
        </p:spPr>
        <p:txBody>
          <a:bodyPr>
            <a:normAutofit fontScale="90000"/>
          </a:bodyPr>
          <a:lstStyle/>
          <a:p>
            <a:r>
              <a:rPr lang="it-IT" sz="2800" dirty="0" smtClean="0">
                <a:latin typeface="Arial Black" panose="020B0A04020102020204" pitchFamily="34" charset="0"/>
              </a:rPr>
              <a:t>ITC L.PALMA Corigliano </a:t>
            </a:r>
            <a:br>
              <a:rPr lang="it-IT" sz="2800" dirty="0" smtClean="0">
                <a:latin typeface="Arial Black" panose="020B0A04020102020204" pitchFamily="34" charset="0"/>
              </a:rPr>
            </a:br>
            <a:r>
              <a:rPr lang="it-IT" sz="2800" dirty="0" smtClean="0">
                <a:latin typeface="Arial Black" panose="020B0A04020102020204" pitchFamily="34" charset="0"/>
              </a:rPr>
              <a:t>Calabro (CS)</a:t>
            </a:r>
            <a:br>
              <a:rPr lang="it-IT" sz="2800" dirty="0" smtClean="0">
                <a:latin typeface="Arial Black" panose="020B0A04020102020204" pitchFamily="34" charset="0"/>
              </a:rPr>
            </a:br>
            <a:r>
              <a:rPr lang="it-IT" sz="2800" dirty="0">
                <a:latin typeface="Arial Black" panose="020B0A04020102020204" pitchFamily="34" charset="0"/>
              </a:rPr>
              <a:t/>
            </a:r>
            <a:br>
              <a:rPr lang="it-IT" sz="2800" dirty="0">
                <a:latin typeface="Arial Black" panose="020B0A04020102020204" pitchFamily="34" charset="0"/>
              </a:rPr>
            </a:br>
            <a:r>
              <a:rPr lang="it-IT" sz="2800" dirty="0" smtClean="0">
                <a:solidFill>
                  <a:srgbClr val="0070C0"/>
                </a:solidFill>
                <a:latin typeface="Arial Black" panose="020B0A04020102020204" pitchFamily="34" charset="0"/>
              </a:rPr>
              <a:t>INCLUSIONE SOCIALE</a:t>
            </a:r>
            <a:br>
              <a:rPr lang="it-IT" sz="2800" dirty="0" smtClean="0">
                <a:solidFill>
                  <a:srgbClr val="0070C0"/>
                </a:solidFill>
                <a:latin typeface="Arial Black" panose="020B0A04020102020204" pitchFamily="34" charset="0"/>
              </a:rPr>
            </a:br>
            <a:r>
              <a:rPr lang="it-IT" sz="2800" dirty="0" smtClean="0">
                <a:solidFill>
                  <a:srgbClr val="0070C0"/>
                </a:solidFill>
                <a:latin typeface="Arial Black" panose="020B0A04020102020204" pitchFamily="34" charset="0"/>
              </a:rPr>
              <a:t>E</a:t>
            </a:r>
            <a:br>
              <a:rPr lang="it-IT" sz="2800" dirty="0" smtClean="0">
                <a:solidFill>
                  <a:srgbClr val="0070C0"/>
                </a:solidFill>
                <a:latin typeface="Arial Black" panose="020B0A04020102020204" pitchFamily="34" charset="0"/>
              </a:rPr>
            </a:br>
            <a:r>
              <a:rPr lang="it-IT" sz="2800" dirty="0" smtClean="0">
                <a:solidFill>
                  <a:srgbClr val="0070C0"/>
                </a:solidFill>
                <a:latin typeface="Arial Black" panose="020B0A04020102020204" pitchFamily="34" charset="0"/>
              </a:rPr>
              <a:t>DINAMICHE INTERCULTURALI</a:t>
            </a:r>
            <a:endParaRPr lang="it-IT" sz="2800" dirty="0">
              <a:solidFill>
                <a:srgbClr val="0070C0"/>
              </a:solidFill>
              <a:latin typeface="Arial Black" panose="020B0A04020102020204" pitchFamily="34" charset="0"/>
            </a:endParaRPr>
          </a:p>
        </p:txBody>
      </p:sp>
      <p:sp>
        <p:nvSpPr>
          <p:cNvPr id="3" name="Sottotitolo 2"/>
          <p:cNvSpPr>
            <a:spLocks noGrp="1"/>
          </p:cNvSpPr>
          <p:nvPr>
            <p:ph type="subTitle" idx="1"/>
          </p:nvPr>
        </p:nvSpPr>
        <p:spPr>
          <a:xfrm>
            <a:off x="107504" y="4668174"/>
            <a:ext cx="6400800" cy="1500198"/>
          </a:xfrm>
        </p:spPr>
        <p:txBody>
          <a:bodyPr>
            <a:noAutofit/>
          </a:bodyPr>
          <a:lstStyle/>
          <a:p>
            <a:r>
              <a:rPr lang="it-IT" sz="2400" b="1" dirty="0" smtClean="0">
                <a:solidFill>
                  <a:srgbClr val="FF0000"/>
                </a:solidFill>
                <a:latin typeface="Arial Black" panose="020B0A04020102020204" pitchFamily="34" charset="0"/>
              </a:rPr>
              <a:t>Laboratorio formativo</a:t>
            </a:r>
          </a:p>
          <a:p>
            <a:r>
              <a:rPr lang="it-IT" sz="2400" b="1" dirty="0">
                <a:solidFill>
                  <a:srgbClr val="FF0000"/>
                </a:solidFill>
                <a:latin typeface="Arial Black" panose="020B0A04020102020204" pitchFamily="34" charset="0"/>
              </a:rPr>
              <a:t>d</a:t>
            </a:r>
            <a:r>
              <a:rPr lang="it-IT" sz="2400" b="1" dirty="0" smtClean="0">
                <a:solidFill>
                  <a:srgbClr val="FF0000"/>
                </a:solidFill>
                <a:latin typeface="Arial Black" panose="020B0A04020102020204" pitchFamily="34" charset="0"/>
              </a:rPr>
              <a:t>ocenti </a:t>
            </a:r>
            <a:r>
              <a:rPr lang="it-IT" sz="2400" b="1" dirty="0" err="1" smtClean="0">
                <a:solidFill>
                  <a:srgbClr val="FF0000"/>
                </a:solidFill>
                <a:latin typeface="Arial Black" panose="020B0A04020102020204" pitchFamily="34" charset="0"/>
              </a:rPr>
              <a:t>neommessi</a:t>
            </a:r>
            <a:r>
              <a:rPr lang="it-IT" sz="2400" b="1" dirty="0" smtClean="0">
                <a:solidFill>
                  <a:srgbClr val="FF0000"/>
                </a:solidFill>
                <a:latin typeface="Arial Black" panose="020B0A04020102020204" pitchFamily="34" charset="0"/>
              </a:rPr>
              <a:t> in ruolo</a:t>
            </a:r>
          </a:p>
          <a:p>
            <a:r>
              <a:rPr lang="it-IT" sz="2400" b="1" dirty="0" smtClean="0">
                <a:solidFill>
                  <a:srgbClr val="FF0000"/>
                </a:solidFill>
                <a:latin typeface="Arial Black" panose="020B0A04020102020204" pitchFamily="34" charset="0"/>
              </a:rPr>
              <a:t>A.S. 2016/2017</a:t>
            </a:r>
          </a:p>
          <a:p>
            <a:r>
              <a:rPr lang="it-IT" sz="2400" b="1" i="1" dirty="0" smtClean="0">
                <a:solidFill>
                  <a:srgbClr val="FFC000"/>
                </a:solidFill>
                <a:latin typeface="Arial Black" panose="020B0A04020102020204" pitchFamily="34" charset="0"/>
              </a:rPr>
              <a:t>A cura di Teresa Grillo</a:t>
            </a:r>
            <a:endParaRPr lang="it-IT" sz="2400" b="1" i="1" dirty="0">
              <a:solidFill>
                <a:srgbClr val="FFC000"/>
              </a:solidFill>
              <a:latin typeface="Arial Black" panose="020B0A04020102020204" pitchFamily="34" charset="0"/>
            </a:endParaRPr>
          </a:p>
        </p:txBody>
      </p:sp>
      <p:sp>
        <p:nvSpPr>
          <p:cNvPr id="4" name="CasellaDiTesto 3"/>
          <p:cNvSpPr txBox="1"/>
          <p:nvPr/>
        </p:nvSpPr>
        <p:spPr>
          <a:xfrm>
            <a:off x="5330136" y="3767891"/>
            <a:ext cx="3364447" cy="1077218"/>
          </a:xfrm>
          <a:prstGeom prst="rect">
            <a:avLst/>
          </a:prstGeom>
          <a:noFill/>
        </p:spPr>
        <p:txBody>
          <a:bodyPr wrap="none" rtlCol="0">
            <a:spAutoFit/>
          </a:bodyPr>
          <a:lstStyle/>
          <a:p>
            <a:r>
              <a:rPr lang="it-IT" sz="3200" b="1" dirty="0" smtClean="0"/>
              <a:t>27 marzo-10 aprile</a:t>
            </a:r>
          </a:p>
          <a:p>
            <a:pPr algn="ctr"/>
            <a:r>
              <a:rPr lang="it-IT" sz="3200" b="1" dirty="0" smtClean="0"/>
              <a:t>2017</a:t>
            </a:r>
            <a:endParaRPr lang="it-IT" sz="3200" b="1"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10097" y="-234280"/>
            <a:ext cx="6929486" cy="1143000"/>
          </a:xfrm>
        </p:spPr>
        <p:txBody>
          <a:bodyPr/>
          <a:lstStyle/>
          <a:p>
            <a:r>
              <a:rPr lang="it-IT" b="1" dirty="0" smtClean="0">
                <a:solidFill>
                  <a:srgbClr val="0070C0"/>
                </a:solidFill>
              </a:rPr>
              <a:t>PEP</a:t>
            </a:r>
            <a:endParaRPr lang="it-IT" b="1" dirty="0">
              <a:solidFill>
                <a:srgbClr val="0070C0"/>
              </a:solidFill>
            </a:endParaRPr>
          </a:p>
        </p:txBody>
      </p:sp>
      <p:sp>
        <p:nvSpPr>
          <p:cNvPr id="3" name="Segnaposto contenuto 2"/>
          <p:cNvSpPr>
            <a:spLocks noGrp="1"/>
          </p:cNvSpPr>
          <p:nvPr>
            <p:ph idx="1"/>
          </p:nvPr>
        </p:nvSpPr>
        <p:spPr>
          <a:xfrm>
            <a:off x="107504" y="1124744"/>
            <a:ext cx="8748972" cy="5623556"/>
          </a:xfrm>
        </p:spPr>
        <p:txBody>
          <a:bodyPr>
            <a:normAutofit/>
          </a:bodyPr>
          <a:lstStyle/>
          <a:p>
            <a:pPr marL="0" indent="0" algn="just">
              <a:buNone/>
            </a:pPr>
            <a:r>
              <a:rPr lang="it-IT" sz="3800" dirty="0"/>
              <a:t>L'adattamento dei programmi si concretizza nella definizione da parte del team dei docenti di classe di Piano Educativo Personalizzato che, oltre a valorizzare costruttivamente le conoscenze pregresse, deve mirare a coinvolgere e motivare </a:t>
            </a:r>
            <a:r>
              <a:rPr lang="it-IT" sz="3800" dirty="0" smtClean="0"/>
              <a:t>l'alunno. </a:t>
            </a:r>
            <a:r>
              <a:rPr lang="it-IT" sz="3800" dirty="0"/>
              <a:t>La durata dell'adozione del PEP è estremamente personale, varia in base ai progressi </a:t>
            </a:r>
            <a:r>
              <a:rPr lang="it-IT" sz="3800" dirty="0" smtClean="0"/>
              <a:t>dell’alunno.</a:t>
            </a:r>
          </a:p>
          <a:p>
            <a:pPr marL="0" indent="0" algn="just">
              <a:buNone/>
            </a:pPr>
            <a:r>
              <a:rPr lang="it-IT" sz="3800" dirty="0" smtClean="0"/>
              <a:t> PEP                 è </a:t>
            </a:r>
            <a:r>
              <a:rPr lang="it-IT" sz="3800" dirty="0"/>
              <a:t>un punto di riferimento e deve essere redatto anche se il percorso personalizzato riguarda solo alcune discipline.</a:t>
            </a:r>
          </a:p>
        </p:txBody>
      </p:sp>
      <p:sp>
        <p:nvSpPr>
          <p:cNvPr id="4" name="Freccia a destra 3"/>
          <p:cNvSpPr/>
          <p:nvPr/>
        </p:nvSpPr>
        <p:spPr>
          <a:xfrm>
            <a:off x="1403648" y="4797152"/>
            <a:ext cx="11521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   </a:t>
            </a:r>
            <a:endParaRPr lang="it-IT" dirty="0"/>
          </a:p>
        </p:txBody>
      </p:sp>
    </p:spTree>
    <p:extLst>
      <p:ext uri="{BB962C8B-B14F-4D97-AF65-F5344CB8AC3E}">
        <p14:creationId xmlns:p14="http://schemas.microsoft.com/office/powerpoint/2010/main" val="42937645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rgbClr val="0070C0"/>
                </a:solidFill>
              </a:rPr>
              <a:t>Indicazioni nazionali 2012</a:t>
            </a:r>
            <a:br>
              <a:rPr lang="it-IT" b="1" dirty="0">
                <a:solidFill>
                  <a:srgbClr val="0070C0"/>
                </a:solidFill>
              </a:rPr>
            </a:br>
            <a:endParaRPr lang="it-IT" b="1" dirty="0">
              <a:solidFill>
                <a:srgbClr val="0070C0"/>
              </a:solidFill>
            </a:endParaRPr>
          </a:p>
        </p:txBody>
      </p:sp>
      <p:sp>
        <p:nvSpPr>
          <p:cNvPr id="3" name="Segnaposto contenuto 2"/>
          <p:cNvSpPr>
            <a:spLocks noGrp="1"/>
          </p:cNvSpPr>
          <p:nvPr>
            <p:ph idx="1"/>
          </p:nvPr>
        </p:nvSpPr>
        <p:spPr>
          <a:xfrm>
            <a:off x="179512" y="1052736"/>
            <a:ext cx="8712968" cy="5805264"/>
          </a:xfrm>
        </p:spPr>
        <p:txBody>
          <a:bodyPr>
            <a:normAutofit fontScale="92500"/>
          </a:bodyPr>
          <a:lstStyle/>
          <a:p>
            <a:pPr marL="0" indent="0" algn="just">
              <a:buNone/>
            </a:pPr>
            <a:r>
              <a:rPr lang="it-IT" sz="3500" dirty="0" smtClean="0"/>
              <a:t>Nel </a:t>
            </a:r>
            <a:r>
              <a:rPr lang="it-IT" sz="3500" dirty="0"/>
              <a:t>suo itinerario formativo ed esistenziale </a:t>
            </a:r>
            <a:r>
              <a:rPr lang="it-IT" sz="3500" dirty="0" smtClean="0"/>
              <a:t>lo studente </a:t>
            </a:r>
            <a:r>
              <a:rPr lang="it-IT" sz="3500" dirty="0"/>
              <a:t>si trova a interagire con culture diverse, </a:t>
            </a:r>
            <a:r>
              <a:rPr lang="it-IT" sz="3500" dirty="0" smtClean="0"/>
              <a:t>senza tuttavia </a:t>
            </a:r>
            <a:r>
              <a:rPr lang="it-IT" sz="3500" dirty="0"/>
              <a:t>avere strumenti adatti per comprenderle </a:t>
            </a:r>
            <a:r>
              <a:rPr lang="it-IT" sz="3500" dirty="0" smtClean="0"/>
              <a:t>e metterle </a:t>
            </a:r>
            <a:r>
              <a:rPr lang="it-IT" sz="3500" dirty="0"/>
              <a:t>in relazione con la </a:t>
            </a:r>
            <a:r>
              <a:rPr lang="it-IT" sz="3500" dirty="0" smtClean="0"/>
              <a:t>propria.</a:t>
            </a:r>
          </a:p>
          <a:p>
            <a:pPr marL="0" indent="0" algn="just">
              <a:buNone/>
            </a:pPr>
            <a:r>
              <a:rPr lang="it-IT" sz="3500" dirty="0" smtClean="0"/>
              <a:t> Alla scuola spetta il compito di fornire supporti adeguati affinché ogni persona sviluppi un’identità consapevole e aperta(…)</a:t>
            </a:r>
          </a:p>
          <a:p>
            <a:pPr marL="0" indent="0" algn="just">
              <a:buNone/>
            </a:pPr>
            <a:r>
              <a:rPr lang="it-IT" sz="3500" dirty="0" smtClean="0"/>
              <a:t>Una </a:t>
            </a:r>
            <a:r>
              <a:rPr lang="it-IT" sz="3500" dirty="0"/>
              <a:t>molteplicità di culture e lingue sono </a:t>
            </a:r>
            <a:r>
              <a:rPr lang="it-IT" sz="3500" dirty="0" smtClean="0"/>
              <a:t>entrate nella </a:t>
            </a:r>
            <a:r>
              <a:rPr lang="it-IT" sz="3500" dirty="0"/>
              <a:t>scuola. </a:t>
            </a:r>
            <a:r>
              <a:rPr lang="it-IT" sz="3500" b="1" i="1" dirty="0"/>
              <a:t>L’intercultura è già oggi il modello </a:t>
            </a:r>
            <a:r>
              <a:rPr lang="it-IT" sz="3500" b="1" i="1" dirty="0" smtClean="0"/>
              <a:t>per permettere </a:t>
            </a:r>
            <a:r>
              <a:rPr lang="it-IT" sz="3500" b="1" i="1" dirty="0"/>
              <a:t>a tutti i bambini e i ragazzi </a:t>
            </a:r>
            <a:r>
              <a:rPr lang="it-IT" sz="3500" b="1" i="1" dirty="0" smtClean="0"/>
              <a:t>il riconoscimento </a:t>
            </a:r>
            <a:r>
              <a:rPr lang="it-IT" sz="3500" b="1" i="1" dirty="0"/>
              <a:t>reciproco e dell’identità di ciascuno</a:t>
            </a:r>
            <a:r>
              <a:rPr lang="it-IT" sz="3500" b="1" i="1" dirty="0" smtClean="0"/>
              <a:t>. </a:t>
            </a:r>
            <a:r>
              <a:rPr lang="it-IT" sz="3500" b="1" dirty="0" smtClean="0"/>
              <a:t>(…) </a:t>
            </a:r>
          </a:p>
          <a:p>
            <a:pPr marL="0" indent="0" algn="just">
              <a:buNone/>
            </a:pPr>
            <a:r>
              <a:rPr lang="it-IT" sz="3500" dirty="0" smtClean="0"/>
              <a:t>La </a:t>
            </a:r>
            <a:r>
              <a:rPr lang="it-IT" sz="3500" dirty="0"/>
              <a:t>scuola raccoglie con successo una </a:t>
            </a:r>
            <a:r>
              <a:rPr lang="it-IT" sz="3500" dirty="0" smtClean="0"/>
              <a:t>sfida universale</a:t>
            </a:r>
            <a:r>
              <a:rPr lang="it-IT" sz="3500" dirty="0"/>
              <a:t>, di apertura verso il mondo, di </a:t>
            </a:r>
            <a:r>
              <a:rPr lang="it-IT" sz="3500" dirty="0" smtClean="0"/>
              <a:t>pratica dell’uguaglianza </a:t>
            </a:r>
            <a:r>
              <a:rPr lang="it-IT" sz="3500" dirty="0"/>
              <a:t>nel riconoscimento delle differenze.</a:t>
            </a:r>
          </a:p>
        </p:txBody>
      </p:sp>
    </p:spTree>
    <p:extLst>
      <p:ext uri="{BB962C8B-B14F-4D97-AF65-F5344CB8AC3E}">
        <p14:creationId xmlns:p14="http://schemas.microsoft.com/office/powerpoint/2010/main" val="37059160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2780928"/>
            <a:ext cx="8712968" cy="3662541"/>
          </a:xfrm>
          <a:prstGeom prst="rect">
            <a:avLst/>
          </a:prstGeom>
          <a:scene3d>
            <a:camera prst="orthographicFront"/>
            <a:lightRig rig="threePt" dir="t"/>
          </a:scene3d>
          <a:sp3d>
            <a:bevelT prst="slope"/>
          </a:sp3d>
        </p:spPr>
        <p:txBody>
          <a:bodyPr wrap="square">
            <a:spAutoFit/>
          </a:bodyPr>
          <a:lstStyle/>
          <a:p>
            <a:pPr algn="ctr"/>
            <a:r>
              <a:rPr lang="it-IT" sz="4000" dirty="0">
                <a:latin typeface="Bodoni MT Condensed" pitchFamily="18" charset="0"/>
              </a:rPr>
              <a:t>Avere uno straniero in classe  obbliga a riflettere sui processi di insegnamento, sui nostri tratti culturali e valoriali, sulle somiglianze e sulle differenze con quelli di altri popoli, agli elementi costitutivi della nostra e dell'altrui identità.</a:t>
            </a:r>
            <a:br>
              <a:rPr lang="it-IT" sz="4000" dirty="0">
                <a:latin typeface="Bodoni MT Condensed" pitchFamily="18" charset="0"/>
              </a:rPr>
            </a:br>
            <a:r>
              <a:rPr lang="it-IT" sz="3200" dirty="0" smtClean="0">
                <a:latin typeface="Bodoni MT Condensed" pitchFamily="18" charset="0"/>
              </a:rPr>
              <a:t> </a:t>
            </a:r>
          </a:p>
        </p:txBody>
      </p:sp>
      <p:sp>
        <p:nvSpPr>
          <p:cNvPr id="4" name="Freccia in giù 3"/>
          <p:cNvSpPr/>
          <p:nvPr/>
        </p:nvSpPr>
        <p:spPr>
          <a:xfrm>
            <a:off x="4303392" y="1709563"/>
            <a:ext cx="268608" cy="6903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2216194" y="404664"/>
            <a:ext cx="4535216" cy="769441"/>
          </a:xfrm>
          <a:prstGeom prst="rect">
            <a:avLst/>
          </a:prstGeom>
        </p:spPr>
        <p:txBody>
          <a:bodyPr wrap="none">
            <a:spAutoFit/>
          </a:bodyPr>
          <a:lstStyle/>
          <a:p>
            <a:pPr algn="just"/>
            <a:r>
              <a:rPr lang="it-IT" dirty="0">
                <a:latin typeface="Bodoni MT Condensed" pitchFamily="18" charset="0"/>
              </a:rPr>
              <a:t> </a:t>
            </a:r>
            <a:r>
              <a:rPr lang="it-IT" sz="4400" b="1" dirty="0">
                <a:solidFill>
                  <a:srgbClr val="0070C0"/>
                </a:solidFill>
                <a:latin typeface="Bodoni MT Condensed" pitchFamily="18" charset="0"/>
              </a:rPr>
              <a:t>Società multiculturale </a:t>
            </a:r>
          </a:p>
        </p:txBody>
      </p:sp>
    </p:spTree>
    <p:extLst>
      <p:ext uri="{BB962C8B-B14F-4D97-AF65-F5344CB8AC3E}">
        <p14:creationId xmlns:p14="http://schemas.microsoft.com/office/powerpoint/2010/main" val="14676729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88687" y="476672"/>
            <a:ext cx="9018146" cy="1938992"/>
          </a:xfrm>
          <a:prstGeom prst="rect">
            <a:avLst/>
          </a:prstGeom>
        </p:spPr>
        <p:txBody>
          <a:bodyPr wrap="square">
            <a:spAutoFit/>
          </a:bodyPr>
          <a:lstStyle/>
          <a:p>
            <a:pPr algn="ctr"/>
            <a:r>
              <a:rPr lang="it-IT" sz="3900" b="1" dirty="0">
                <a:solidFill>
                  <a:srgbClr val="0070C0"/>
                </a:solidFill>
                <a:latin typeface="Bodoni MT Condensed" pitchFamily="18" charset="0"/>
              </a:rPr>
              <a:t>L'inserimento degli stranieri nella scuola non è sempre facile e continua a incontrare resistenze di vario </a:t>
            </a:r>
            <a:r>
              <a:rPr lang="it-IT" sz="3900" b="1" dirty="0" smtClean="0">
                <a:solidFill>
                  <a:srgbClr val="0070C0"/>
                </a:solidFill>
                <a:latin typeface="Bodoni MT Condensed" pitchFamily="18" charset="0"/>
              </a:rPr>
              <a:t>tipo</a:t>
            </a:r>
            <a:endParaRPr lang="it-IT" sz="3900" b="1" dirty="0">
              <a:solidFill>
                <a:srgbClr val="0070C0"/>
              </a:solidFill>
            </a:endParaRPr>
          </a:p>
        </p:txBody>
      </p:sp>
      <p:sp>
        <p:nvSpPr>
          <p:cNvPr id="2" name="Rettangolo 1"/>
          <p:cNvSpPr/>
          <p:nvPr/>
        </p:nvSpPr>
        <p:spPr>
          <a:xfrm>
            <a:off x="125854" y="2272129"/>
            <a:ext cx="8910642" cy="4401205"/>
          </a:xfrm>
          <a:prstGeom prst="rect">
            <a:avLst/>
          </a:prstGeom>
        </p:spPr>
        <p:txBody>
          <a:bodyPr wrap="square">
            <a:spAutoFit/>
          </a:bodyPr>
          <a:lstStyle/>
          <a:p>
            <a:pPr algn="ctr"/>
            <a:r>
              <a:rPr lang="it-IT" sz="4000" b="1" dirty="0" smtClean="0">
                <a:latin typeface="Bodoni MT Condensed" pitchFamily="18" charset="0"/>
              </a:rPr>
              <a:t> </a:t>
            </a:r>
            <a:endParaRPr lang="it-IT" sz="2800" b="1" dirty="0" smtClean="0">
              <a:latin typeface="Bodoni MT Condensed" pitchFamily="18" charset="0"/>
            </a:endParaRPr>
          </a:p>
          <a:p>
            <a:endParaRPr lang="it-IT" sz="2400" b="1" dirty="0" smtClean="0">
              <a:latin typeface="Bodoni MT Condensed" pitchFamily="18" charset="0"/>
            </a:endParaRPr>
          </a:p>
          <a:p>
            <a:r>
              <a:rPr lang="it-IT" sz="3600" b="1" dirty="0" smtClean="0">
                <a:latin typeface="Bodoni MT Condensed" pitchFamily="18" charset="0"/>
              </a:rPr>
              <a:t>Resistenze dell'istituzione stessa</a:t>
            </a:r>
            <a:r>
              <a:rPr lang="it-IT" sz="3600" dirty="0" smtClean="0">
                <a:latin typeface="Bodoni MT Condensed" pitchFamily="18" charset="0"/>
              </a:rPr>
              <a:t>, non sempre pronta ad accogliere studenti "diversi". Figure come quelle dei mediatori culturali, dei facilitatori all'insegnamento, dei referenti per l'educazione interculturale sono ancora relativamente pochi nelle scuole e comunque sempre il frutto di una difficile contrattazione con l'istituzione.</a:t>
            </a:r>
            <a:endParaRPr lang="it-IT" sz="3600" dirty="0">
              <a:latin typeface="Bodoni MT Condensed" pitchFamily="18" charset="0"/>
            </a:endParaRPr>
          </a:p>
        </p:txBody>
      </p:sp>
      <p:sp>
        <p:nvSpPr>
          <p:cNvPr id="3" name="Freccia in giù 2"/>
          <p:cNvSpPr/>
          <p:nvPr/>
        </p:nvSpPr>
        <p:spPr>
          <a:xfrm>
            <a:off x="4213128" y="2272129"/>
            <a:ext cx="484632" cy="9901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910870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5000"/>
                <a:satMod val="135000"/>
              </a:schemeClr>
              <a:prstClr val="white"/>
            </a:duotone>
          </a:blip>
          <a:srcRect/>
          <a:tile tx="0" ty="0" sx="100000" sy="100000" flip="none" algn="tl"/>
        </a:blipFill>
        <a:effectLst/>
      </p:bgPr>
    </p:bg>
    <p:spTree>
      <p:nvGrpSpPr>
        <p:cNvPr id="1" name=""/>
        <p:cNvGrpSpPr/>
        <p:nvPr/>
      </p:nvGrpSpPr>
      <p:grpSpPr>
        <a:xfrm>
          <a:off x="0" y="0"/>
          <a:ext cx="0" cy="0"/>
          <a:chOff x="0" y="0"/>
          <a:chExt cx="0" cy="0"/>
        </a:xfrm>
      </p:grpSpPr>
      <p:graphicFrame>
        <p:nvGraphicFramePr>
          <p:cNvPr id="7" name="Segnaposto contenuto 6"/>
          <p:cNvGraphicFramePr>
            <a:graphicFrameLocks noGrp="1"/>
          </p:cNvGraphicFramePr>
          <p:nvPr>
            <p:ph sz="half" idx="1"/>
            <p:extLst>
              <p:ext uri="{D42A27DB-BD31-4B8C-83A1-F6EECF244321}">
                <p14:modId xmlns:p14="http://schemas.microsoft.com/office/powerpoint/2010/main" val="3729705032"/>
              </p:ext>
            </p:extLst>
          </p:nvPr>
        </p:nvGraphicFramePr>
        <p:xfrm>
          <a:off x="323528" y="1700808"/>
          <a:ext cx="8640959" cy="4824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ttangolo 5"/>
          <p:cNvSpPr/>
          <p:nvPr/>
        </p:nvSpPr>
        <p:spPr>
          <a:xfrm>
            <a:off x="1475656" y="548680"/>
            <a:ext cx="5888023" cy="707886"/>
          </a:xfrm>
          <a:prstGeom prst="rect">
            <a:avLst/>
          </a:prstGeom>
        </p:spPr>
        <p:txBody>
          <a:bodyPr wrap="none">
            <a:spAutoFit/>
          </a:bodyPr>
          <a:lstStyle/>
          <a:p>
            <a:pPr algn="ctr"/>
            <a:r>
              <a:rPr lang="it-IT" sz="4000" b="1" dirty="0">
                <a:solidFill>
                  <a:srgbClr val="0070C0"/>
                </a:solidFill>
              </a:rPr>
              <a:t>Resistenze degli insegnanti</a:t>
            </a:r>
          </a:p>
        </p:txBody>
      </p:sp>
    </p:spTree>
    <p:extLst>
      <p:ext uri="{BB962C8B-B14F-4D97-AF65-F5344CB8AC3E}">
        <p14:creationId xmlns:p14="http://schemas.microsoft.com/office/powerpoint/2010/main" val="2738682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sz="half" idx="2"/>
            <p:extLst>
              <p:ext uri="{D42A27DB-BD31-4B8C-83A1-F6EECF244321}">
                <p14:modId xmlns:p14="http://schemas.microsoft.com/office/powerpoint/2010/main" val="3434512465"/>
              </p:ext>
            </p:extLst>
          </p:nvPr>
        </p:nvGraphicFramePr>
        <p:xfrm>
          <a:off x="251520" y="1844824"/>
          <a:ext cx="871296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tangolo 4"/>
          <p:cNvSpPr/>
          <p:nvPr/>
        </p:nvSpPr>
        <p:spPr>
          <a:xfrm>
            <a:off x="683568" y="764704"/>
            <a:ext cx="8169352" cy="707886"/>
          </a:xfrm>
          <a:prstGeom prst="rect">
            <a:avLst/>
          </a:prstGeom>
        </p:spPr>
        <p:txBody>
          <a:bodyPr wrap="none">
            <a:spAutoFit/>
          </a:bodyPr>
          <a:lstStyle/>
          <a:p>
            <a:r>
              <a:rPr lang="it-IT" sz="4000" b="1" dirty="0">
                <a:solidFill>
                  <a:srgbClr val="0070C0"/>
                </a:solidFill>
              </a:rPr>
              <a:t>Resistenze dei curricoli didattici stessi</a:t>
            </a:r>
            <a:endParaRPr lang="it-IT" sz="4000" dirty="0">
              <a:solidFill>
                <a:srgbClr val="0070C0"/>
              </a:solidFill>
            </a:endParaRPr>
          </a:p>
        </p:txBody>
      </p:sp>
    </p:spTree>
    <p:extLst>
      <p:ext uri="{BB962C8B-B14F-4D97-AF65-F5344CB8AC3E}">
        <p14:creationId xmlns:p14="http://schemas.microsoft.com/office/powerpoint/2010/main" val="13873125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7216" y="3068960"/>
            <a:ext cx="8847272" cy="2554545"/>
          </a:xfrm>
          <a:prstGeom prst="rect">
            <a:avLst/>
          </a:prstGeom>
        </p:spPr>
        <p:txBody>
          <a:bodyPr wrap="square">
            <a:spAutoFit/>
          </a:bodyPr>
          <a:lstStyle/>
          <a:p>
            <a:pPr algn="ctr"/>
            <a:r>
              <a:rPr lang="it-IT" sz="3200" dirty="0" smtClean="0">
                <a:latin typeface="Bodoni MT Condensed" pitchFamily="18" charset="0"/>
              </a:rPr>
              <a:t> </a:t>
            </a:r>
            <a:r>
              <a:rPr lang="it-IT" sz="4000" dirty="0" smtClean="0">
                <a:latin typeface="Bodoni MT Condensed" pitchFamily="18" charset="0"/>
              </a:rPr>
              <a:t>riflessione </a:t>
            </a:r>
            <a:r>
              <a:rPr lang="it-IT" sz="4000" dirty="0">
                <a:latin typeface="Bodoni MT Condensed" pitchFamily="18" charset="0"/>
              </a:rPr>
              <a:t>che permetta </a:t>
            </a:r>
            <a:r>
              <a:rPr lang="it-IT" sz="4000" dirty="0" smtClean="0">
                <a:latin typeface="Bodoni MT Condensed" pitchFamily="18" charset="0"/>
              </a:rPr>
              <a:t>di </a:t>
            </a:r>
            <a:r>
              <a:rPr lang="it-IT" sz="4000" dirty="0">
                <a:latin typeface="Bodoni MT Condensed" pitchFamily="18" charset="0"/>
              </a:rPr>
              <a:t>conoscere le culture diverse, individuando e rimuovendo i pregiudizi </a:t>
            </a:r>
            <a:r>
              <a:rPr lang="it-IT" sz="4000" dirty="0" smtClean="0">
                <a:latin typeface="Bodoni MT Condensed" pitchFamily="18" charset="0"/>
              </a:rPr>
              <a:t>che </a:t>
            </a:r>
            <a:r>
              <a:rPr lang="it-IT" sz="4000" dirty="0">
                <a:latin typeface="Bodoni MT Condensed" pitchFamily="18" charset="0"/>
              </a:rPr>
              <a:t>ne impediscono l'incontro, e</a:t>
            </a:r>
            <a:r>
              <a:rPr lang="it-IT" sz="4000" dirty="0" smtClean="0">
                <a:latin typeface="Bodoni MT Condensed" pitchFamily="18" charset="0"/>
              </a:rPr>
              <a:t> </a:t>
            </a:r>
            <a:r>
              <a:rPr lang="it-IT" sz="4000" dirty="0">
                <a:latin typeface="Bodoni MT Condensed" pitchFamily="18" charset="0"/>
              </a:rPr>
              <a:t>capire meglio, nel confronto tra le culture, i valori e gli aspetti salienti della nostra.</a:t>
            </a:r>
          </a:p>
        </p:txBody>
      </p:sp>
      <p:sp>
        <p:nvSpPr>
          <p:cNvPr id="5" name="Freccia in giù 4"/>
          <p:cNvSpPr/>
          <p:nvPr/>
        </p:nvSpPr>
        <p:spPr>
          <a:xfrm>
            <a:off x="4303392" y="1652407"/>
            <a:ext cx="268608" cy="7623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1156293" y="476672"/>
            <a:ext cx="7419019" cy="707886"/>
          </a:xfrm>
          <a:prstGeom prst="rect">
            <a:avLst/>
          </a:prstGeom>
        </p:spPr>
        <p:txBody>
          <a:bodyPr wrap="none">
            <a:spAutoFit/>
          </a:bodyPr>
          <a:lstStyle/>
          <a:p>
            <a:r>
              <a:rPr lang="it-IT" sz="4000" b="1" dirty="0">
                <a:solidFill>
                  <a:srgbClr val="0070C0"/>
                </a:solidFill>
                <a:latin typeface="Bodoni MT Condensed" pitchFamily="18" charset="0"/>
              </a:rPr>
              <a:t>Necessità di un'educazione interculturale</a:t>
            </a:r>
            <a:r>
              <a:rPr lang="it-IT" sz="4000" dirty="0">
                <a:solidFill>
                  <a:srgbClr val="0070C0"/>
                </a:solidFill>
                <a:latin typeface="Bodoni MT Condensed" pitchFamily="18" charset="0"/>
              </a:rPr>
              <a:t> </a:t>
            </a:r>
            <a:endParaRPr lang="it-IT" sz="4000" dirty="0">
              <a:solidFill>
                <a:srgbClr val="0070C0"/>
              </a:solidFill>
            </a:endParaRPr>
          </a:p>
        </p:txBody>
      </p:sp>
    </p:spTree>
    <p:extLst>
      <p:ext uri="{BB962C8B-B14F-4D97-AF65-F5344CB8AC3E}">
        <p14:creationId xmlns:p14="http://schemas.microsoft.com/office/powerpoint/2010/main" val="7817939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70C0"/>
                </a:solidFill>
              </a:rPr>
              <a:t>IL RUOLO DELLA SCUOLA</a:t>
            </a:r>
            <a:endParaRPr lang="it-IT" b="1" dirty="0">
              <a:solidFill>
                <a:srgbClr val="0070C0"/>
              </a:solidFill>
            </a:endParaRPr>
          </a:p>
        </p:txBody>
      </p:sp>
      <p:sp>
        <p:nvSpPr>
          <p:cNvPr id="3" name="Segnaposto contenuto 2"/>
          <p:cNvSpPr>
            <a:spLocks noGrp="1"/>
          </p:cNvSpPr>
          <p:nvPr>
            <p:ph idx="1"/>
          </p:nvPr>
        </p:nvSpPr>
        <p:spPr>
          <a:xfrm>
            <a:off x="34280" y="1556792"/>
            <a:ext cx="8930208" cy="5544616"/>
          </a:xfrm>
        </p:spPr>
        <p:txBody>
          <a:bodyPr>
            <a:normAutofit/>
          </a:bodyPr>
          <a:lstStyle/>
          <a:p>
            <a:pPr marL="0" indent="0" algn="just">
              <a:buNone/>
            </a:pPr>
            <a:r>
              <a:rPr lang="it-IT" sz="4000" dirty="0"/>
              <a:t>La scuola riveste un ruolo fondamentale </a:t>
            </a:r>
            <a:r>
              <a:rPr lang="it-IT" sz="4000" dirty="0" smtClean="0"/>
              <a:t>quale primo </a:t>
            </a:r>
            <a:r>
              <a:rPr lang="it-IT" sz="4000" dirty="0"/>
              <a:t>mediatore dell'inserimento sociale teso ad evitare </a:t>
            </a:r>
            <a:r>
              <a:rPr lang="it-IT" sz="4000" dirty="0" smtClean="0"/>
              <a:t>la separazione </a:t>
            </a:r>
            <a:r>
              <a:rPr lang="it-IT" sz="4000" dirty="0"/>
              <a:t>su basi etniche, linguistiche, religiose e culturali </a:t>
            </a:r>
            <a:r>
              <a:rPr lang="it-IT" sz="4000" dirty="0" smtClean="0"/>
              <a:t>- anticamera </a:t>
            </a:r>
            <a:r>
              <a:rPr lang="it-IT" sz="4000" dirty="0"/>
              <a:t>del conflitto – attraverso l'insegnamento </a:t>
            </a:r>
            <a:r>
              <a:rPr lang="it-IT" sz="4000" dirty="0" smtClean="0"/>
              <a:t>e l'apprendimento </a:t>
            </a:r>
            <a:r>
              <a:rPr lang="it-IT" sz="4000" dirty="0"/>
              <a:t>di dinamiche di socializzazione </a:t>
            </a:r>
            <a:r>
              <a:rPr lang="it-IT" sz="4000" dirty="0" smtClean="0"/>
              <a:t>inevitabilmente caratterizzate </a:t>
            </a:r>
            <a:r>
              <a:rPr lang="it-IT" sz="4000" dirty="0"/>
              <a:t>da principi (di inclusione o di esclusione) </a:t>
            </a:r>
            <a:r>
              <a:rPr lang="it-IT" sz="4000" dirty="0" smtClean="0"/>
              <a:t>che impregnano </a:t>
            </a:r>
            <a:r>
              <a:rPr lang="it-IT" sz="4000" dirty="0"/>
              <a:t>i messaggi condivisi</a:t>
            </a:r>
            <a:r>
              <a:rPr lang="it-IT" sz="4000" dirty="0" smtClean="0"/>
              <a:t>.</a:t>
            </a:r>
          </a:p>
        </p:txBody>
      </p:sp>
    </p:spTree>
    <p:extLst>
      <p:ext uri="{BB962C8B-B14F-4D97-AF65-F5344CB8AC3E}">
        <p14:creationId xmlns:p14="http://schemas.microsoft.com/office/powerpoint/2010/main" val="30088883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0070C0"/>
                </a:solidFill>
              </a:rPr>
              <a:t>IL RUOLO DELLA SCUOLA</a:t>
            </a:r>
            <a:endParaRPr lang="it-IT" dirty="0"/>
          </a:p>
        </p:txBody>
      </p:sp>
      <p:sp>
        <p:nvSpPr>
          <p:cNvPr id="3" name="Segnaposto contenuto 2"/>
          <p:cNvSpPr>
            <a:spLocks noGrp="1"/>
          </p:cNvSpPr>
          <p:nvPr>
            <p:ph idx="1"/>
          </p:nvPr>
        </p:nvSpPr>
        <p:spPr>
          <a:xfrm>
            <a:off x="107504" y="1556792"/>
            <a:ext cx="8784976" cy="5589240"/>
          </a:xfrm>
        </p:spPr>
        <p:txBody>
          <a:bodyPr>
            <a:normAutofit/>
          </a:bodyPr>
          <a:lstStyle/>
          <a:p>
            <a:pPr marL="0" indent="0" algn="just">
              <a:buNone/>
            </a:pPr>
            <a:r>
              <a:rPr lang="it-IT" sz="4000" dirty="0"/>
              <a:t>Di conseguenza non possono esservi inclusione e scambio culturale </a:t>
            </a:r>
            <a:r>
              <a:rPr lang="it-IT" sz="4000" dirty="0" smtClean="0"/>
              <a:t>e sociale </a:t>
            </a:r>
            <a:r>
              <a:rPr lang="it-IT" sz="4000" dirty="0"/>
              <a:t>senza che ad essi provveda in modo adeguato un'integrazione dei sistemi educativi e scolastici delle realtà di inserimento, intesa come strumento chiave non solo per la crescita individuale, ma anche e soprattutto per la prevenzione </a:t>
            </a:r>
            <a:r>
              <a:rPr lang="it-IT" sz="4000" dirty="0" smtClean="0"/>
              <a:t>del pregiudizio</a:t>
            </a:r>
            <a:r>
              <a:rPr lang="it-IT" sz="4000" dirty="0"/>
              <a:t>, dell’intolleranza, della discriminazione e per lo </a:t>
            </a:r>
            <a:r>
              <a:rPr lang="it-IT" sz="4000" dirty="0" smtClean="0"/>
              <a:t>sviluppo di </a:t>
            </a:r>
            <a:r>
              <a:rPr lang="it-IT" sz="4000" dirty="0"/>
              <a:t>un senso di appartenenza.</a:t>
            </a:r>
          </a:p>
          <a:p>
            <a:endParaRPr lang="it-IT" dirty="0"/>
          </a:p>
        </p:txBody>
      </p:sp>
    </p:spTree>
    <p:extLst>
      <p:ext uri="{BB962C8B-B14F-4D97-AF65-F5344CB8AC3E}">
        <p14:creationId xmlns:p14="http://schemas.microsoft.com/office/powerpoint/2010/main" val="8053154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0"/>
            <a:ext cx="6857478" cy="1104855"/>
          </a:xfrm>
        </p:spPr>
        <p:txBody>
          <a:bodyPr>
            <a:normAutofit/>
          </a:bodyPr>
          <a:lstStyle/>
          <a:p>
            <a:r>
              <a:rPr lang="it-IT" b="1" dirty="0" smtClean="0">
                <a:solidFill>
                  <a:srgbClr val="0070C0"/>
                </a:solidFill>
              </a:rPr>
              <a:t>COSA DEVE FARE LA SCUOLA?</a:t>
            </a:r>
            <a:endParaRPr lang="it-IT" b="1" dirty="0">
              <a:solidFill>
                <a:srgbClr val="0070C0"/>
              </a:solidFill>
            </a:endParaRPr>
          </a:p>
        </p:txBody>
      </p:sp>
      <p:pic>
        <p:nvPicPr>
          <p:cNvPr id="4098" name="Picture 2" descr="intercult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9915" y="182425"/>
            <a:ext cx="1844860" cy="1844861"/>
          </a:xfrm>
          <a:prstGeom prst="rect">
            <a:avLst/>
          </a:prstGeom>
          <a:solidFill>
            <a:schemeClr val="bg1">
              <a:lumMod val="85000"/>
            </a:schemeClr>
          </a:solidFill>
          <a:extLst/>
        </p:spPr>
      </p:pic>
      <p:sp>
        <p:nvSpPr>
          <p:cNvPr id="3" name="Segnaposto contenuto 2"/>
          <p:cNvSpPr>
            <a:spLocks noGrp="1"/>
          </p:cNvSpPr>
          <p:nvPr>
            <p:ph idx="1"/>
          </p:nvPr>
        </p:nvSpPr>
        <p:spPr>
          <a:xfrm>
            <a:off x="107504" y="1484784"/>
            <a:ext cx="8928992" cy="5564505"/>
          </a:xfrm>
        </p:spPr>
        <p:txBody>
          <a:bodyPr>
            <a:normAutofit fontScale="47500" lnSpcReduction="20000"/>
          </a:bodyPr>
          <a:lstStyle/>
          <a:p>
            <a:pPr marL="0" indent="0">
              <a:buNone/>
            </a:pPr>
            <a:endParaRPr lang="it-IT" sz="1800" dirty="0"/>
          </a:p>
          <a:p>
            <a:r>
              <a:rPr lang="it-IT" sz="9300" dirty="0"/>
              <a:t>Protocolli e modalità di accoglienza</a:t>
            </a:r>
          </a:p>
          <a:p>
            <a:r>
              <a:rPr lang="it-IT" sz="9300" dirty="0"/>
              <a:t>Valutazione delle competenze e </a:t>
            </a:r>
            <a:r>
              <a:rPr lang="it-IT" sz="9300" dirty="0" smtClean="0"/>
              <a:t>personalizzazione </a:t>
            </a:r>
            <a:r>
              <a:rPr lang="it-IT" sz="9300" dirty="0"/>
              <a:t>dei </a:t>
            </a:r>
            <a:r>
              <a:rPr lang="it-IT" sz="9300" dirty="0" smtClean="0"/>
              <a:t>percorsi</a:t>
            </a:r>
          </a:p>
          <a:p>
            <a:r>
              <a:rPr lang="it-IT" sz="9300" dirty="0"/>
              <a:t>Mantenimento e valorizzazione delle L1</a:t>
            </a:r>
          </a:p>
          <a:p>
            <a:r>
              <a:rPr lang="it-IT" sz="9300" dirty="0"/>
              <a:t>Modalità di insegnamento delle L2 (laboratori linguistici</a:t>
            </a:r>
            <a:r>
              <a:rPr lang="it-IT" sz="9300" dirty="0" smtClean="0"/>
              <a:t>)</a:t>
            </a:r>
            <a:endParaRPr lang="it-IT" sz="9300" dirty="0"/>
          </a:p>
          <a:p>
            <a:r>
              <a:rPr lang="it-IT" sz="9300" dirty="0"/>
              <a:t>Sviluppo delle attività di educazione interculturale (laboratori interculturali</a:t>
            </a:r>
            <a:r>
              <a:rPr lang="it-IT" sz="9300" dirty="0" smtClean="0"/>
              <a:t>)</a:t>
            </a:r>
          </a:p>
        </p:txBody>
      </p:sp>
    </p:spTree>
    <p:extLst>
      <p:ext uri="{BB962C8B-B14F-4D97-AF65-F5344CB8AC3E}">
        <p14:creationId xmlns:p14="http://schemas.microsoft.com/office/powerpoint/2010/main" val="4410877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0070C0"/>
                </a:solidFill>
              </a:rPr>
              <a:t>IL CONTESTO ITALIANO</a:t>
            </a:r>
            <a:endParaRPr lang="it-IT" dirty="0"/>
          </a:p>
        </p:txBody>
      </p:sp>
      <p:sp>
        <p:nvSpPr>
          <p:cNvPr id="3" name="Segnaposto contenuto 2"/>
          <p:cNvSpPr>
            <a:spLocks noGrp="1"/>
          </p:cNvSpPr>
          <p:nvPr>
            <p:ph idx="1"/>
          </p:nvPr>
        </p:nvSpPr>
        <p:spPr>
          <a:xfrm>
            <a:off x="457200" y="1600200"/>
            <a:ext cx="8291264" cy="5257800"/>
          </a:xfrm>
        </p:spPr>
        <p:txBody>
          <a:bodyPr>
            <a:normAutofit/>
          </a:bodyPr>
          <a:lstStyle/>
          <a:p>
            <a:pPr marL="0" indent="0" algn="just">
              <a:buNone/>
            </a:pPr>
            <a:r>
              <a:rPr lang="it-IT" dirty="0"/>
              <a:t>L'Italia, come altri paesi Europei, vive questo nuovo millennio in un</a:t>
            </a:r>
          </a:p>
          <a:p>
            <a:pPr marL="0" indent="0" algn="just">
              <a:buNone/>
            </a:pPr>
            <a:r>
              <a:rPr lang="it-IT" dirty="0"/>
              <a:t>clima di crescente migrazione e di presenze di mondi, culture </a:t>
            </a:r>
            <a:r>
              <a:rPr lang="it-IT" dirty="0" smtClean="0"/>
              <a:t>e credi </a:t>
            </a:r>
            <a:r>
              <a:rPr lang="it-IT" dirty="0"/>
              <a:t>diversi fra contesti locali che si arricchiscono di </a:t>
            </a:r>
            <a:r>
              <a:rPr lang="it-IT" dirty="0" smtClean="0"/>
              <a:t>lingue, profumi</a:t>
            </a:r>
            <a:r>
              <a:rPr lang="it-IT" dirty="0"/>
              <a:t>, sapori e colori dalle provenienze più svariate. </a:t>
            </a:r>
            <a:endParaRPr lang="it-IT" dirty="0" smtClean="0"/>
          </a:p>
          <a:p>
            <a:pPr marL="0" indent="0" algn="just">
              <a:buNone/>
            </a:pPr>
            <a:r>
              <a:rPr lang="it-IT" dirty="0" smtClean="0"/>
              <a:t>Nell'attuale</a:t>
            </a:r>
            <a:r>
              <a:rPr lang="it-IT" dirty="0"/>
              <a:t> </a:t>
            </a:r>
            <a:r>
              <a:rPr lang="it-IT" dirty="0" smtClean="0"/>
              <a:t>quadro </a:t>
            </a:r>
            <a:r>
              <a:rPr lang="it-IT" dirty="0"/>
              <a:t>sociale, l'incontro con </a:t>
            </a:r>
            <a:r>
              <a:rPr lang="it-IT" dirty="0" smtClean="0"/>
              <a:t>l'altro, </a:t>
            </a:r>
            <a:r>
              <a:rPr lang="it-IT" dirty="0"/>
              <a:t>con il “diverso” non è </a:t>
            </a:r>
            <a:r>
              <a:rPr lang="it-IT" dirty="0" smtClean="0"/>
              <a:t>più limitato </a:t>
            </a:r>
            <a:r>
              <a:rPr lang="it-IT" dirty="0"/>
              <a:t>ad episodi sporadici, ma rientra nelle situazioni di vita</a:t>
            </a:r>
          </a:p>
          <a:p>
            <a:pPr marL="0" indent="0" algn="just">
              <a:buNone/>
            </a:pPr>
            <a:r>
              <a:rPr lang="it-IT" dirty="0"/>
              <a:t>quotidiana. </a:t>
            </a:r>
            <a:endParaRPr lang="it-IT" dirty="0" smtClean="0"/>
          </a:p>
          <a:p>
            <a:pPr marL="0" indent="0" algn="just">
              <a:buNone/>
            </a:pPr>
            <a:r>
              <a:rPr lang="it-IT" dirty="0" smtClean="0"/>
              <a:t>E</a:t>
            </a:r>
            <a:r>
              <a:rPr lang="it-IT" dirty="0"/>
              <a:t>' a quest'ultima che bisogna far riferimento </a:t>
            </a:r>
            <a:r>
              <a:rPr lang="it-IT" dirty="0" smtClean="0"/>
              <a:t>per comprendere </a:t>
            </a:r>
            <a:r>
              <a:rPr lang="it-IT" dirty="0"/>
              <a:t>gli ambienti della società globale.</a:t>
            </a:r>
          </a:p>
        </p:txBody>
      </p:sp>
    </p:spTree>
    <p:extLst>
      <p:ext uri="{BB962C8B-B14F-4D97-AF65-F5344CB8AC3E}">
        <p14:creationId xmlns:p14="http://schemas.microsoft.com/office/powerpoint/2010/main" val="3472446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0"/>
            <a:ext cx="6857478" cy="1104855"/>
          </a:xfrm>
        </p:spPr>
        <p:txBody>
          <a:bodyPr>
            <a:normAutofit/>
          </a:bodyPr>
          <a:lstStyle/>
          <a:p>
            <a:r>
              <a:rPr lang="it-IT" b="1" dirty="0" smtClean="0">
                <a:solidFill>
                  <a:srgbClr val="0070C0"/>
                </a:solidFill>
              </a:rPr>
              <a:t>COSA DEVE FARE LA SCUOLA?</a:t>
            </a:r>
            <a:endParaRPr lang="it-IT" b="1" dirty="0">
              <a:solidFill>
                <a:srgbClr val="0070C0"/>
              </a:solidFill>
            </a:endParaRPr>
          </a:p>
        </p:txBody>
      </p:sp>
      <p:pic>
        <p:nvPicPr>
          <p:cNvPr id="4098" name="Picture 2" descr="intercult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9915" y="182425"/>
            <a:ext cx="1844860" cy="1844861"/>
          </a:xfrm>
          <a:prstGeom prst="rect">
            <a:avLst/>
          </a:prstGeom>
          <a:solidFill>
            <a:schemeClr val="bg1">
              <a:lumMod val="85000"/>
            </a:schemeClr>
          </a:solidFill>
          <a:extLst/>
        </p:spPr>
      </p:pic>
      <p:sp>
        <p:nvSpPr>
          <p:cNvPr id="3" name="Segnaposto contenuto 2"/>
          <p:cNvSpPr>
            <a:spLocks noGrp="1"/>
          </p:cNvSpPr>
          <p:nvPr>
            <p:ph idx="1"/>
          </p:nvPr>
        </p:nvSpPr>
        <p:spPr>
          <a:xfrm>
            <a:off x="179512" y="1772816"/>
            <a:ext cx="8749480" cy="5564505"/>
          </a:xfrm>
        </p:spPr>
        <p:txBody>
          <a:bodyPr>
            <a:normAutofit fontScale="62500" lnSpcReduction="20000"/>
          </a:bodyPr>
          <a:lstStyle/>
          <a:p>
            <a:pPr marL="0" indent="0">
              <a:buNone/>
            </a:pPr>
            <a:endParaRPr lang="it-IT" sz="1800" dirty="0"/>
          </a:p>
          <a:p>
            <a:r>
              <a:rPr lang="it-IT" sz="8000" dirty="0" smtClean="0"/>
              <a:t>Formazione dei docenti e di tutti gli operatori</a:t>
            </a:r>
          </a:p>
          <a:p>
            <a:r>
              <a:rPr lang="it-IT" sz="8000" dirty="0" smtClean="0"/>
              <a:t>Coinvolgimento e partecipazione delle famiglie</a:t>
            </a:r>
          </a:p>
          <a:p>
            <a:r>
              <a:rPr lang="it-IT" sz="8000" dirty="0" smtClean="0"/>
              <a:t>Coinvolgimento del territorio come comunità educante</a:t>
            </a:r>
          </a:p>
          <a:p>
            <a:r>
              <a:rPr lang="it-IT" sz="8000" dirty="0" smtClean="0"/>
              <a:t>Documentazione educativa, diffusione dei materiali e delle buone prassi</a:t>
            </a:r>
            <a:endParaRPr lang="it-IT" sz="8000" dirty="0"/>
          </a:p>
        </p:txBody>
      </p:sp>
    </p:spTree>
    <p:extLst>
      <p:ext uri="{BB962C8B-B14F-4D97-AF65-F5344CB8AC3E}">
        <p14:creationId xmlns:p14="http://schemas.microsoft.com/office/powerpoint/2010/main" val="8171178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0070C0"/>
                </a:solidFill>
              </a:rPr>
              <a:t>SCUOLA: da multiculturale a interculturale</a:t>
            </a:r>
            <a:endParaRPr lang="it-IT" b="1" dirty="0">
              <a:solidFill>
                <a:srgbClr val="0070C0"/>
              </a:solidFill>
            </a:endParaRPr>
          </a:p>
        </p:txBody>
      </p:sp>
      <p:sp>
        <p:nvSpPr>
          <p:cNvPr id="4" name="Rectangle 1"/>
          <p:cNvSpPr>
            <a:spLocks noGrp="1" noChangeArrowheads="1"/>
          </p:cNvSpPr>
          <p:nvPr>
            <p:ph idx="1"/>
          </p:nvPr>
        </p:nvSpPr>
        <p:spPr bwMode="auto">
          <a:xfrm>
            <a:off x="215008" y="1916832"/>
            <a:ext cx="8928992"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it-IT" sz="1600" b="1" dirty="0">
              <a:solidFill>
                <a:srgbClr val="0070C0"/>
              </a:solidFill>
              <a:ea typeface="+mj-ea"/>
              <a:cs typeface="+mj-cs"/>
            </a:endParaRPr>
          </a:p>
          <a:p>
            <a:pPr marL="0" marR="0" lvl="0" indent="0" algn="l" defTabSz="914400" rtl="0" eaLnBrk="0" fontAlgn="base" latinLnBrk="0" hangingPunct="0">
              <a:lnSpc>
                <a:spcPct val="100000"/>
              </a:lnSpc>
              <a:spcBef>
                <a:spcPct val="0"/>
              </a:spcBef>
              <a:spcAft>
                <a:spcPct val="0"/>
              </a:spcAft>
              <a:buClrTx/>
              <a:buSzTx/>
              <a:buFontTx/>
              <a:buChar char="•"/>
              <a:tabLst/>
            </a:pPr>
            <a:r>
              <a:rPr lang="it-IT" sz="4000" b="1" dirty="0">
                <a:solidFill>
                  <a:srgbClr val="FF0000"/>
                </a:solidFill>
                <a:ea typeface="+mj-ea"/>
                <a:cs typeface="+mj-cs"/>
              </a:rPr>
              <a:t>M</a:t>
            </a:r>
            <a:r>
              <a:rPr lang="it-IT" sz="4000" b="1" dirty="0" smtClean="0">
                <a:solidFill>
                  <a:srgbClr val="FF0000"/>
                </a:solidFill>
                <a:ea typeface="+mj-ea"/>
                <a:cs typeface="+mj-cs"/>
              </a:rPr>
              <a:t>ulticulturalità</a:t>
            </a:r>
            <a:r>
              <a:rPr lang="it-IT" sz="4000" b="1" dirty="0">
                <a:ea typeface="+mj-ea"/>
                <a:cs typeface="+mj-cs"/>
              </a:rPr>
              <a:t> :</a:t>
            </a:r>
            <a:r>
              <a:rPr lang="it-IT" sz="4000" b="1" dirty="0" smtClean="0">
                <a:ea typeface="+mj-ea"/>
                <a:cs typeface="+mj-cs"/>
              </a:rPr>
              <a:t> </a:t>
            </a:r>
            <a:r>
              <a:rPr lang="it-IT" sz="4000" b="1" dirty="0">
                <a:ea typeface="+mj-ea"/>
                <a:cs typeface="+mj-cs"/>
              </a:rPr>
              <a:t>un dato di </a:t>
            </a:r>
            <a:r>
              <a:rPr lang="it-IT" sz="4000" b="1" dirty="0" smtClean="0">
                <a:ea typeface="+mj-ea"/>
                <a:cs typeface="+mj-cs"/>
              </a:rPr>
              <a:t>fatto, la </a:t>
            </a:r>
            <a:r>
              <a:rPr lang="it-IT" sz="4000" b="1" dirty="0">
                <a:ea typeface="+mj-ea"/>
                <a:cs typeface="+mj-cs"/>
              </a:rPr>
              <a:t>compresenza di culture </a:t>
            </a:r>
            <a:r>
              <a:rPr lang="it-IT" sz="4000" b="1" dirty="0" smtClean="0">
                <a:ea typeface="+mj-ea"/>
                <a:cs typeface="+mj-cs"/>
              </a:rPr>
              <a:t>diverse entro </a:t>
            </a:r>
            <a:r>
              <a:rPr lang="it-IT" sz="4000" b="1" dirty="0">
                <a:ea typeface="+mj-ea"/>
                <a:cs typeface="+mj-cs"/>
              </a:rPr>
              <a:t>una </a:t>
            </a:r>
            <a:r>
              <a:rPr lang="it-IT" sz="4000" b="1" dirty="0" smtClean="0">
                <a:ea typeface="+mj-ea"/>
                <a:cs typeface="+mj-cs"/>
              </a:rPr>
              <a:t>società, e </a:t>
            </a:r>
            <a:r>
              <a:rPr lang="it-IT" sz="4000" b="1" dirty="0">
                <a:ea typeface="+mj-ea"/>
                <a:cs typeface="+mj-cs"/>
              </a:rPr>
              <a:t>perciò entro la scuola;</a:t>
            </a:r>
          </a:p>
          <a:p>
            <a:pPr marL="0" marR="0" lvl="0" indent="0" algn="l" defTabSz="914400" rtl="0" eaLnBrk="0" fontAlgn="base" latinLnBrk="0" hangingPunct="0">
              <a:lnSpc>
                <a:spcPct val="100000"/>
              </a:lnSpc>
              <a:spcBef>
                <a:spcPct val="0"/>
              </a:spcBef>
              <a:spcAft>
                <a:spcPct val="0"/>
              </a:spcAft>
              <a:buClrTx/>
              <a:buSzTx/>
              <a:buFontTx/>
              <a:buChar char="•"/>
              <a:tabLst/>
            </a:pPr>
            <a:r>
              <a:rPr lang="it-IT" sz="4000" b="1" dirty="0">
                <a:solidFill>
                  <a:srgbClr val="FF0000"/>
                </a:solidFill>
                <a:ea typeface="+mj-ea"/>
                <a:cs typeface="+mj-cs"/>
              </a:rPr>
              <a:t> </a:t>
            </a:r>
            <a:r>
              <a:rPr lang="it-IT" sz="4000" b="1" dirty="0" smtClean="0">
                <a:solidFill>
                  <a:srgbClr val="FF0000"/>
                </a:solidFill>
                <a:ea typeface="+mj-ea"/>
                <a:cs typeface="+mj-cs"/>
              </a:rPr>
              <a:t>Interculturalità</a:t>
            </a:r>
            <a:r>
              <a:rPr lang="it-IT" sz="4000" b="1" dirty="0">
                <a:ea typeface="+mj-ea"/>
                <a:cs typeface="+mj-cs"/>
              </a:rPr>
              <a:t> </a:t>
            </a:r>
            <a:r>
              <a:rPr lang="it-IT" sz="4000" b="1" dirty="0" smtClean="0">
                <a:ea typeface="+mj-ea"/>
                <a:cs typeface="+mj-cs"/>
              </a:rPr>
              <a:t>: descrive  </a:t>
            </a:r>
            <a:r>
              <a:rPr lang="it-IT" sz="4000" b="1" dirty="0">
                <a:ea typeface="+mj-ea"/>
                <a:cs typeface="+mj-cs"/>
              </a:rPr>
              <a:t>uno specifico </a:t>
            </a:r>
            <a:r>
              <a:rPr lang="it-IT" sz="4000" b="1" dirty="0" smtClean="0">
                <a:ea typeface="+mj-ea"/>
                <a:cs typeface="+mj-cs"/>
              </a:rPr>
              <a:t>progetto di </a:t>
            </a:r>
            <a:r>
              <a:rPr lang="it-IT" sz="4000" b="1" dirty="0">
                <a:ea typeface="+mj-ea"/>
                <a:cs typeface="+mj-cs"/>
              </a:rPr>
              <a:t>interazione entro una società </a:t>
            </a:r>
            <a:r>
              <a:rPr lang="it-IT" sz="4000" b="1" dirty="0" smtClean="0">
                <a:ea typeface="+mj-ea"/>
                <a:cs typeface="+mj-cs"/>
              </a:rPr>
              <a:t>multiculturale, attraverso il dialogo e le relazioni </a:t>
            </a:r>
            <a:r>
              <a:rPr lang="it-IT" sz="4000" b="1" dirty="0">
                <a:ea typeface="+mj-ea"/>
                <a:cs typeface="+mj-cs"/>
              </a:rPr>
              <a:t>fra culture </a:t>
            </a:r>
            <a:r>
              <a:rPr lang="it-IT" sz="4000" b="1" dirty="0" smtClean="0">
                <a:ea typeface="+mj-ea"/>
                <a:cs typeface="+mj-cs"/>
              </a:rPr>
              <a:t>diverse</a:t>
            </a:r>
          </a:p>
        </p:txBody>
      </p:sp>
    </p:spTree>
    <p:extLst>
      <p:ext uri="{BB962C8B-B14F-4D97-AF65-F5344CB8AC3E}">
        <p14:creationId xmlns:p14="http://schemas.microsoft.com/office/powerpoint/2010/main" val="11214321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9927"/>
            <a:ext cx="6929486" cy="1143000"/>
          </a:xfrm>
        </p:spPr>
        <p:txBody>
          <a:bodyPr>
            <a:normAutofit/>
          </a:bodyPr>
          <a:lstStyle/>
          <a:p>
            <a:r>
              <a:rPr lang="it-IT" sz="4000" b="1" dirty="0">
                <a:solidFill>
                  <a:srgbClr val="0070C0"/>
                </a:solidFill>
              </a:rPr>
              <a:t>L’EDUCAZIONE INTERCULTURALE</a:t>
            </a:r>
          </a:p>
        </p:txBody>
      </p:sp>
      <p:sp>
        <p:nvSpPr>
          <p:cNvPr id="3" name="Segnaposto contenuto 2"/>
          <p:cNvSpPr>
            <a:spLocks noGrp="1"/>
          </p:cNvSpPr>
          <p:nvPr>
            <p:ph idx="1"/>
          </p:nvPr>
        </p:nvSpPr>
        <p:spPr>
          <a:xfrm>
            <a:off x="179512" y="1484784"/>
            <a:ext cx="8784976" cy="5516433"/>
          </a:xfrm>
        </p:spPr>
        <p:txBody>
          <a:bodyPr>
            <a:noAutofit/>
          </a:bodyPr>
          <a:lstStyle/>
          <a:p>
            <a:pPr marL="0" indent="0" algn="just">
              <a:buNone/>
            </a:pPr>
            <a:r>
              <a:rPr lang="it-IT" sz="4000" b="1" dirty="0"/>
              <a:t>Obiettivi </a:t>
            </a:r>
            <a:r>
              <a:rPr lang="it-IT" sz="4000" b="1" dirty="0" smtClean="0"/>
              <a:t>generali</a:t>
            </a:r>
          </a:p>
          <a:p>
            <a:pPr marL="0" indent="0" algn="just">
              <a:buNone/>
            </a:pPr>
            <a:endParaRPr lang="it-IT" sz="3600" b="1" dirty="0" smtClean="0"/>
          </a:p>
          <a:p>
            <a:pPr algn="just"/>
            <a:r>
              <a:rPr lang="it-IT" sz="4000" dirty="0" smtClean="0"/>
              <a:t>Rafforzare </a:t>
            </a:r>
            <a:r>
              <a:rPr lang="it-IT" sz="4000" dirty="0"/>
              <a:t>la propria identità individuale o di gruppo non in contrapposizione, ma in comunicazione con gli </a:t>
            </a:r>
            <a:r>
              <a:rPr lang="it-IT" sz="4000" dirty="0" smtClean="0"/>
              <a:t>altri.</a:t>
            </a:r>
          </a:p>
          <a:p>
            <a:pPr algn="just"/>
            <a:r>
              <a:rPr lang="it-IT" sz="4000" dirty="0"/>
              <a:t>Sviluppare una personalità curiosa, attenta, disponibile, democratica, sensibile, rispettosa dell'altro</a:t>
            </a:r>
            <a:r>
              <a:rPr lang="it-IT" sz="4000" dirty="0" smtClean="0"/>
              <a:t>.</a:t>
            </a:r>
            <a:endParaRPr lang="it-IT" sz="4000" dirty="0"/>
          </a:p>
        </p:txBody>
      </p:sp>
    </p:spTree>
    <p:extLst>
      <p:ext uri="{BB962C8B-B14F-4D97-AF65-F5344CB8AC3E}">
        <p14:creationId xmlns:p14="http://schemas.microsoft.com/office/powerpoint/2010/main" val="7222906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9927"/>
            <a:ext cx="6929486" cy="1143000"/>
          </a:xfrm>
        </p:spPr>
        <p:txBody>
          <a:bodyPr>
            <a:normAutofit/>
          </a:bodyPr>
          <a:lstStyle/>
          <a:p>
            <a:r>
              <a:rPr lang="it-IT" sz="4000" b="1" dirty="0">
                <a:solidFill>
                  <a:srgbClr val="0070C0"/>
                </a:solidFill>
              </a:rPr>
              <a:t>L’EDUCAZIONE INTERCULTURALE</a:t>
            </a:r>
          </a:p>
        </p:txBody>
      </p:sp>
      <p:sp>
        <p:nvSpPr>
          <p:cNvPr id="3" name="Segnaposto contenuto 2"/>
          <p:cNvSpPr>
            <a:spLocks noGrp="1"/>
          </p:cNvSpPr>
          <p:nvPr>
            <p:ph idx="1"/>
          </p:nvPr>
        </p:nvSpPr>
        <p:spPr>
          <a:xfrm>
            <a:off x="179512" y="1628800"/>
            <a:ext cx="8784976" cy="5877845"/>
          </a:xfrm>
        </p:spPr>
        <p:txBody>
          <a:bodyPr>
            <a:noAutofit/>
          </a:bodyPr>
          <a:lstStyle/>
          <a:p>
            <a:pPr marL="0" indent="0" algn="just">
              <a:buNone/>
            </a:pPr>
            <a:r>
              <a:rPr lang="it-IT" sz="4000" b="1" dirty="0"/>
              <a:t>Obiettivi </a:t>
            </a:r>
            <a:r>
              <a:rPr lang="it-IT" sz="4000" b="1" dirty="0" smtClean="0"/>
              <a:t>generali</a:t>
            </a:r>
          </a:p>
          <a:p>
            <a:pPr marL="0" indent="0" algn="just">
              <a:buNone/>
            </a:pPr>
            <a:endParaRPr lang="it-IT" sz="2800" b="1" dirty="0" smtClean="0"/>
          </a:p>
          <a:p>
            <a:pPr algn="just"/>
            <a:r>
              <a:rPr lang="it-IT" sz="3600" dirty="0" smtClean="0"/>
              <a:t>Diventare </a:t>
            </a:r>
            <a:r>
              <a:rPr lang="it-IT" sz="3600" dirty="0"/>
              <a:t>capaci di riflettere su di sé, sugli altri, sugli stereotipi e i pregiudizi. dimostrando capacità autocritiche.</a:t>
            </a:r>
          </a:p>
          <a:p>
            <a:pPr algn="just"/>
            <a:r>
              <a:rPr lang="it-IT" sz="3600" dirty="0"/>
              <a:t>Prendere coscienza della complessità, ma anche della relatività dei punti di vista e quindi essere capace di cambiare il proprio.</a:t>
            </a:r>
          </a:p>
          <a:p>
            <a:r>
              <a:rPr lang="it-IT" sz="3600" dirty="0"/>
              <a:t>Essere capace di accettare e convivere costruttivamente con il </a:t>
            </a:r>
            <a:r>
              <a:rPr lang="it-IT" sz="3600" dirty="0" smtClean="0"/>
              <a:t>diverso, </a:t>
            </a:r>
            <a:r>
              <a:rPr lang="it-IT" sz="3600" dirty="0"/>
              <a:t>riconoscendone i diritti.</a:t>
            </a:r>
          </a:p>
        </p:txBody>
      </p:sp>
    </p:spTree>
    <p:extLst>
      <p:ext uri="{BB962C8B-B14F-4D97-AF65-F5344CB8AC3E}">
        <p14:creationId xmlns:p14="http://schemas.microsoft.com/office/powerpoint/2010/main" val="16570656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0"/>
            <a:ext cx="6929486" cy="1143000"/>
          </a:xfrm>
        </p:spPr>
        <p:txBody>
          <a:bodyPr/>
          <a:lstStyle/>
          <a:p>
            <a:r>
              <a:rPr lang="it-IT" b="1" dirty="0" smtClean="0">
                <a:solidFill>
                  <a:srgbClr val="0070C0"/>
                </a:solidFill>
              </a:rPr>
              <a:t>COMPETENZE INTERCULTURALI</a:t>
            </a:r>
            <a:endParaRPr lang="it-IT" b="1" dirty="0">
              <a:solidFill>
                <a:srgbClr val="0070C0"/>
              </a:solidFill>
            </a:endParaRPr>
          </a:p>
        </p:txBody>
      </p:sp>
      <p:sp>
        <p:nvSpPr>
          <p:cNvPr id="3" name="Segnaposto contenuto 2"/>
          <p:cNvSpPr>
            <a:spLocks noGrp="1"/>
          </p:cNvSpPr>
          <p:nvPr>
            <p:ph idx="1"/>
          </p:nvPr>
        </p:nvSpPr>
        <p:spPr>
          <a:xfrm>
            <a:off x="179512" y="1143000"/>
            <a:ext cx="8784976" cy="5328592"/>
          </a:xfrm>
        </p:spPr>
        <p:txBody>
          <a:bodyPr>
            <a:noAutofit/>
          </a:bodyPr>
          <a:lstStyle/>
          <a:p>
            <a:r>
              <a:rPr lang="it-IT" sz="3600" dirty="0" smtClean="0"/>
              <a:t>La </a:t>
            </a:r>
            <a:r>
              <a:rPr lang="it-IT" sz="3600" dirty="0"/>
              <a:t>destrutturazione dei propri pregiudizi</a:t>
            </a:r>
          </a:p>
          <a:p>
            <a:r>
              <a:rPr lang="it-IT" sz="3600" dirty="0" smtClean="0"/>
              <a:t> </a:t>
            </a:r>
            <a:r>
              <a:rPr lang="it-IT" sz="3600" dirty="0"/>
              <a:t>La valorizzazione </a:t>
            </a:r>
            <a:r>
              <a:rPr lang="it-IT" sz="3600" dirty="0" smtClean="0"/>
              <a:t>delle differenze</a:t>
            </a:r>
            <a:endParaRPr lang="it-IT" sz="3600" dirty="0"/>
          </a:p>
          <a:p>
            <a:r>
              <a:rPr lang="it-IT" sz="3600" dirty="0" smtClean="0"/>
              <a:t>L’atteggiamento </a:t>
            </a:r>
            <a:r>
              <a:rPr lang="it-IT" sz="3600" dirty="0"/>
              <a:t>di parità o non negatività nei confronti del diverso</a:t>
            </a:r>
          </a:p>
          <a:p>
            <a:r>
              <a:rPr lang="it-IT" sz="3600" dirty="0" smtClean="0"/>
              <a:t> L’ascolto </a:t>
            </a:r>
            <a:r>
              <a:rPr lang="it-IT" sz="3600" dirty="0"/>
              <a:t>che va incontro ai punti di vista dell’altro</a:t>
            </a:r>
          </a:p>
          <a:p>
            <a:r>
              <a:rPr lang="it-IT" sz="3600" dirty="0" smtClean="0"/>
              <a:t> </a:t>
            </a:r>
            <a:r>
              <a:rPr lang="it-IT" sz="3600" dirty="0"/>
              <a:t>La capacità </a:t>
            </a:r>
            <a:r>
              <a:rPr lang="it-IT" sz="3600" dirty="0" smtClean="0"/>
              <a:t>dialogica ed il pensiero critico</a:t>
            </a:r>
          </a:p>
          <a:p>
            <a:r>
              <a:rPr lang="it-IT" sz="3600" dirty="0" smtClean="0"/>
              <a:t>Lo </a:t>
            </a:r>
            <a:r>
              <a:rPr lang="it-IT" sz="3600" dirty="0"/>
              <a:t>sviluppo del processo educativo che permetta ai gruppi minoritari un reale </a:t>
            </a:r>
            <a:r>
              <a:rPr lang="it-IT" sz="3600" dirty="0" smtClean="0"/>
              <a:t>successo</a:t>
            </a:r>
          </a:p>
          <a:p>
            <a:r>
              <a:rPr lang="it-IT" sz="3600" dirty="0" smtClean="0"/>
              <a:t>Educazione alla cittadinanza partecipata</a:t>
            </a:r>
            <a:endParaRPr lang="it-IT" sz="3600" dirty="0"/>
          </a:p>
        </p:txBody>
      </p:sp>
    </p:spTree>
    <p:extLst>
      <p:ext uri="{BB962C8B-B14F-4D97-AF65-F5344CB8AC3E}">
        <p14:creationId xmlns:p14="http://schemas.microsoft.com/office/powerpoint/2010/main" val="1919466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85852" y="260648"/>
            <a:ext cx="6929486" cy="1143000"/>
          </a:xfrm>
        </p:spPr>
        <p:txBody>
          <a:bodyPr/>
          <a:lstStyle/>
          <a:p>
            <a:r>
              <a:rPr lang="it-IT" b="1" dirty="0">
                <a:solidFill>
                  <a:srgbClr val="0070C0"/>
                </a:solidFill>
              </a:rPr>
              <a:t>FORMA MENTIS INTERCULTURALE</a:t>
            </a:r>
          </a:p>
        </p:txBody>
      </p:sp>
      <p:sp>
        <p:nvSpPr>
          <p:cNvPr id="3" name="Segnaposto contenuto 2"/>
          <p:cNvSpPr>
            <a:spLocks noGrp="1"/>
          </p:cNvSpPr>
          <p:nvPr>
            <p:ph idx="1"/>
          </p:nvPr>
        </p:nvSpPr>
        <p:spPr>
          <a:xfrm>
            <a:off x="755576" y="1437021"/>
            <a:ext cx="7758138" cy="4757758"/>
          </a:xfrm>
        </p:spPr>
        <p:txBody>
          <a:bodyPr>
            <a:normAutofit lnSpcReduction="10000"/>
          </a:bodyPr>
          <a:lstStyle/>
          <a:p>
            <a:pPr marL="0" indent="0" algn="just">
              <a:buNone/>
            </a:pPr>
            <a:r>
              <a:rPr lang="it-IT" b="1" dirty="0"/>
              <a:t>I</a:t>
            </a:r>
            <a:r>
              <a:rPr lang="it-IT" b="1" dirty="0" smtClean="0"/>
              <a:t>ntercultura</a:t>
            </a:r>
            <a:r>
              <a:rPr lang="it-IT" dirty="0" smtClean="0"/>
              <a:t>           concetto dinamico, dove la cultura stessa si modifica continuamente. </a:t>
            </a:r>
            <a:endParaRPr lang="it-IT" dirty="0"/>
          </a:p>
          <a:p>
            <a:pPr marL="0" indent="0" algn="just">
              <a:buNone/>
            </a:pPr>
            <a:r>
              <a:rPr lang="it-IT" dirty="0" smtClean="0"/>
              <a:t> </a:t>
            </a:r>
            <a:r>
              <a:rPr lang="it-IT" dirty="0"/>
              <a:t>C</a:t>
            </a:r>
            <a:r>
              <a:rPr lang="it-IT" dirty="0" smtClean="0"/>
              <a:t>omporta </a:t>
            </a:r>
            <a:r>
              <a:rPr lang="it-IT" dirty="0"/>
              <a:t>l’abbandono di ogni forma di dogmatismo e la disponibilità di ogni cultura a mettersi in gioco e a trarre dalle altre culture quanto di meglio esse hanno da </a:t>
            </a:r>
            <a:r>
              <a:rPr lang="it-IT" dirty="0" smtClean="0"/>
              <a:t>offrire.</a:t>
            </a:r>
          </a:p>
          <a:p>
            <a:pPr marL="0" indent="0" algn="just">
              <a:buNone/>
            </a:pPr>
            <a:r>
              <a:rPr lang="it-IT" dirty="0" smtClean="0"/>
              <a:t> </a:t>
            </a:r>
            <a:r>
              <a:rPr lang="it-IT" b="1" dirty="0" smtClean="0"/>
              <a:t>Fondamento ultimo</a:t>
            </a:r>
            <a:r>
              <a:rPr lang="it-IT" dirty="0" smtClean="0"/>
              <a:t>          l’idea </a:t>
            </a:r>
            <a:r>
              <a:rPr lang="it-IT" dirty="0"/>
              <a:t>che tutte le culture abbiano un fondamento comune nell’appartenenza al genere umano </a:t>
            </a:r>
            <a:r>
              <a:rPr lang="it-IT" dirty="0" smtClean="0"/>
              <a:t>con </a:t>
            </a:r>
            <a:r>
              <a:rPr lang="it-IT" dirty="0"/>
              <a:t>condivisione di principi universali. Le pratiche dell’interculturalità sono pensate soprattutto per essere applicate nel campo dell’educazione. </a:t>
            </a:r>
          </a:p>
        </p:txBody>
      </p:sp>
      <p:sp>
        <p:nvSpPr>
          <p:cNvPr id="4" name="Freccia a destra con strisce 3"/>
          <p:cNvSpPr/>
          <p:nvPr/>
        </p:nvSpPr>
        <p:spPr>
          <a:xfrm>
            <a:off x="2627784" y="1556792"/>
            <a:ext cx="720080" cy="2880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p:cNvSpPr/>
          <p:nvPr/>
        </p:nvSpPr>
        <p:spPr>
          <a:xfrm>
            <a:off x="3707904" y="4005064"/>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362312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66155" y="548680"/>
            <a:ext cx="6811690" cy="634082"/>
          </a:xfrm>
        </p:spPr>
        <p:txBody>
          <a:bodyPr>
            <a:normAutofit fontScale="90000"/>
          </a:bodyPr>
          <a:lstStyle/>
          <a:p>
            <a:r>
              <a:rPr lang="it-IT" b="1" i="1" dirty="0" smtClean="0">
                <a:solidFill>
                  <a:srgbClr val="0070C0"/>
                </a:solidFill>
              </a:rPr>
              <a:t/>
            </a:r>
            <a:br>
              <a:rPr lang="it-IT" b="1" i="1" dirty="0" smtClean="0">
                <a:solidFill>
                  <a:srgbClr val="0070C0"/>
                </a:solidFill>
              </a:rPr>
            </a:br>
            <a:r>
              <a:rPr lang="it-IT" sz="4900" b="1" i="1" dirty="0" smtClean="0">
                <a:solidFill>
                  <a:srgbClr val="0070C0"/>
                </a:solidFill>
              </a:rPr>
              <a:t>ORIENTAMENTI </a:t>
            </a:r>
            <a:r>
              <a:rPr lang="it-IT" sz="4900" b="1" i="1" dirty="0">
                <a:solidFill>
                  <a:srgbClr val="0070C0"/>
                </a:solidFill>
              </a:rPr>
              <a:t>ETNOCENTRICI</a:t>
            </a:r>
            <a:r>
              <a:rPr lang="it-IT" dirty="0"/>
              <a:t/>
            </a:r>
            <a:br>
              <a:rPr lang="it-IT" dirty="0"/>
            </a:br>
            <a:endParaRPr lang="it-IT" dirty="0"/>
          </a:p>
        </p:txBody>
      </p:sp>
      <p:sp>
        <p:nvSpPr>
          <p:cNvPr id="3" name="Segnaposto contenuto 2"/>
          <p:cNvSpPr>
            <a:spLocks noGrp="1"/>
          </p:cNvSpPr>
          <p:nvPr>
            <p:ph idx="1"/>
          </p:nvPr>
        </p:nvSpPr>
        <p:spPr>
          <a:xfrm>
            <a:off x="179512" y="2348880"/>
            <a:ext cx="8784976" cy="3803358"/>
          </a:xfrm>
        </p:spPr>
        <p:txBody>
          <a:bodyPr>
            <a:normAutofit/>
          </a:bodyPr>
          <a:lstStyle/>
          <a:p>
            <a:r>
              <a:rPr lang="it-IT" sz="4400" dirty="0" smtClean="0"/>
              <a:t>NEGAZIONE </a:t>
            </a:r>
            <a:r>
              <a:rPr lang="it-IT" sz="4400" dirty="0"/>
              <a:t>(la propria cultura è l’unica reale</a:t>
            </a:r>
            <a:r>
              <a:rPr lang="it-IT" sz="4400" dirty="0" smtClean="0"/>
              <a:t>)</a:t>
            </a:r>
          </a:p>
          <a:p>
            <a:r>
              <a:rPr lang="it-IT" sz="4400" dirty="0"/>
              <a:t>DIFESA (la “nostra” cultura è </a:t>
            </a:r>
            <a:r>
              <a:rPr lang="it-IT" sz="4400" dirty="0" smtClean="0"/>
              <a:t>migliore </a:t>
            </a:r>
            <a:r>
              <a:rPr lang="it-IT" sz="4400" dirty="0"/>
              <a:t>della “loro</a:t>
            </a:r>
            <a:r>
              <a:rPr lang="it-IT" sz="4400" dirty="0" smtClean="0"/>
              <a:t>”)</a:t>
            </a:r>
          </a:p>
          <a:p>
            <a:r>
              <a:rPr lang="it-IT" sz="4400" dirty="0"/>
              <a:t>MINIMIZZAZIONE (la propria cultura è </a:t>
            </a:r>
            <a:r>
              <a:rPr lang="it-IT" sz="4400" dirty="0" smtClean="0"/>
              <a:t>vissuta come universale)</a:t>
            </a:r>
          </a:p>
        </p:txBody>
      </p:sp>
    </p:spTree>
    <p:extLst>
      <p:ext uri="{BB962C8B-B14F-4D97-AF65-F5344CB8AC3E}">
        <p14:creationId xmlns:p14="http://schemas.microsoft.com/office/powerpoint/2010/main" val="3827820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628800"/>
            <a:ext cx="8712968" cy="5328592"/>
          </a:xfrm>
        </p:spPr>
        <p:txBody>
          <a:bodyPr>
            <a:normAutofit/>
          </a:bodyPr>
          <a:lstStyle/>
          <a:p>
            <a:r>
              <a:rPr lang="it-IT" sz="4400" dirty="0" smtClean="0"/>
              <a:t>ACCETTAZIONE </a:t>
            </a:r>
            <a:r>
              <a:rPr lang="it-IT" sz="4400" dirty="0"/>
              <a:t>(percezione, </a:t>
            </a:r>
            <a:r>
              <a:rPr lang="it-IT" sz="4400" dirty="0" smtClean="0"/>
              <a:t>riconoscimento della </a:t>
            </a:r>
            <a:r>
              <a:rPr lang="it-IT" sz="4400" dirty="0"/>
              <a:t>diversità culturale</a:t>
            </a:r>
            <a:r>
              <a:rPr lang="it-IT" sz="4400" dirty="0" smtClean="0"/>
              <a:t>)</a:t>
            </a:r>
          </a:p>
          <a:p>
            <a:r>
              <a:rPr lang="it-IT" sz="4400" dirty="0"/>
              <a:t>ADATTAMENTO (elementi e valori di altre </a:t>
            </a:r>
            <a:r>
              <a:rPr lang="it-IT" sz="4400" dirty="0" smtClean="0"/>
              <a:t>culture vengono </a:t>
            </a:r>
            <a:r>
              <a:rPr lang="it-IT" sz="4400" dirty="0"/>
              <a:t>appropriati e valorizzati</a:t>
            </a:r>
            <a:r>
              <a:rPr lang="it-IT" sz="4400" dirty="0" smtClean="0"/>
              <a:t>)</a:t>
            </a:r>
          </a:p>
          <a:p>
            <a:r>
              <a:rPr lang="it-IT" sz="4400" dirty="0"/>
              <a:t>INTEGRAZIONE (si combinano ed </a:t>
            </a:r>
            <a:r>
              <a:rPr lang="it-IT" sz="4400" dirty="0" smtClean="0"/>
              <a:t>alternano </a:t>
            </a:r>
            <a:r>
              <a:rPr lang="it-IT" sz="4400" dirty="0"/>
              <a:t>elementi di più culture, senza appartenenza unica</a:t>
            </a:r>
            <a:r>
              <a:rPr lang="it-IT" sz="4400" dirty="0" smtClean="0"/>
              <a:t>)</a:t>
            </a:r>
          </a:p>
          <a:p>
            <a:pPr marL="0" indent="0">
              <a:buNone/>
            </a:pPr>
            <a:r>
              <a:rPr lang="nb-NO" sz="4400" dirty="0"/>
              <a:t>Fonte: (Hammer, Bennett e Wiseman 2013)</a:t>
            </a:r>
            <a:endParaRPr lang="it-IT" sz="4400" dirty="0"/>
          </a:p>
        </p:txBody>
      </p:sp>
      <p:sp>
        <p:nvSpPr>
          <p:cNvPr id="5" name="Rettangolo 4"/>
          <p:cNvSpPr/>
          <p:nvPr/>
        </p:nvSpPr>
        <p:spPr>
          <a:xfrm>
            <a:off x="827584" y="476672"/>
            <a:ext cx="7297319" cy="769441"/>
          </a:xfrm>
          <a:prstGeom prst="rect">
            <a:avLst/>
          </a:prstGeom>
        </p:spPr>
        <p:txBody>
          <a:bodyPr wrap="none">
            <a:spAutoFit/>
          </a:bodyPr>
          <a:lstStyle/>
          <a:p>
            <a:pPr algn="ctr"/>
            <a:r>
              <a:rPr lang="it-IT" sz="4400" b="1" i="1" dirty="0">
                <a:solidFill>
                  <a:srgbClr val="0070C0"/>
                </a:solidFill>
              </a:rPr>
              <a:t>ORIENTAMENTI ETNORELATIVI</a:t>
            </a:r>
          </a:p>
        </p:txBody>
      </p:sp>
    </p:spTree>
    <p:extLst>
      <p:ext uri="{BB962C8B-B14F-4D97-AF65-F5344CB8AC3E}">
        <p14:creationId xmlns:p14="http://schemas.microsoft.com/office/powerpoint/2010/main" val="37658037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3261" y="384225"/>
            <a:ext cx="6929486" cy="1143000"/>
          </a:xfrm>
        </p:spPr>
        <p:txBody>
          <a:bodyPr>
            <a:normAutofit fontScale="90000"/>
          </a:bodyPr>
          <a:lstStyle/>
          <a:p>
            <a:pPr algn="l"/>
            <a:r>
              <a:rPr lang="it-IT" sz="4000" b="1" dirty="0" smtClean="0">
                <a:solidFill>
                  <a:srgbClr val="0070C0"/>
                </a:solidFill>
              </a:rPr>
              <a:t>EMPATIA            Competenza fondamentale</a:t>
            </a:r>
            <a:endParaRPr lang="it-IT" sz="4000" b="1" dirty="0">
              <a:solidFill>
                <a:srgbClr val="0070C0"/>
              </a:solidFill>
            </a:endParaRPr>
          </a:p>
        </p:txBody>
      </p:sp>
      <p:sp>
        <p:nvSpPr>
          <p:cNvPr id="3" name="Segnaposto contenuto 2"/>
          <p:cNvSpPr>
            <a:spLocks noGrp="1"/>
          </p:cNvSpPr>
          <p:nvPr>
            <p:ph idx="1"/>
          </p:nvPr>
        </p:nvSpPr>
        <p:spPr>
          <a:xfrm>
            <a:off x="251520" y="1700808"/>
            <a:ext cx="8712968" cy="5733256"/>
          </a:xfrm>
        </p:spPr>
        <p:txBody>
          <a:bodyPr>
            <a:normAutofit/>
          </a:bodyPr>
          <a:lstStyle/>
          <a:p>
            <a:pPr marL="0" indent="0" algn="just">
              <a:buNone/>
            </a:pPr>
            <a:r>
              <a:rPr lang="it-IT" dirty="0" smtClean="0"/>
              <a:t>E’ “</a:t>
            </a:r>
            <a:r>
              <a:rPr lang="it-IT" b="1" dirty="0" smtClean="0"/>
              <a:t>un processo intenzionale</a:t>
            </a:r>
            <a:r>
              <a:rPr lang="it-IT" dirty="0" smtClean="0"/>
              <a:t>, </a:t>
            </a:r>
            <a:r>
              <a:rPr lang="it-IT" dirty="0"/>
              <a:t>in cui si entra in rapporto profondo con l’altro senza tuttavia smarrire </a:t>
            </a:r>
            <a:r>
              <a:rPr lang="it-IT" dirty="0" smtClean="0"/>
              <a:t>la propria </a:t>
            </a:r>
            <a:r>
              <a:rPr lang="it-IT" dirty="0"/>
              <a:t>identità, una sorta di capacità di comprensione in cui i confini tra sé e l’altro, pur essendo </a:t>
            </a:r>
            <a:r>
              <a:rPr lang="it-IT" dirty="0" smtClean="0"/>
              <a:t>mobili, rimangono </a:t>
            </a:r>
            <a:r>
              <a:rPr lang="it-IT" dirty="0"/>
              <a:t>definiti. Nella relazione interculturale, l’empatia può essere considerata una </a:t>
            </a:r>
            <a:r>
              <a:rPr lang="it-IT" dirty="0" smtClean="0"/>
              <a:t>condizione fondatrice</a:t>
            </a:r>
            <a:r>
              <a:rPr lang="it-IT" dirty="0"/>
              <a:t>, una base che rende possibile l’incontro in situazione di differenza e che porta a sviluppare </a:t>
            </a:r>
            <a:r>
              <a:rPr lang="it-IT" dirty="0" smtClean="0"/>
              <a:t>le abilità </a:t>
            </a:r>
            <a:r>
              <a:rPr lang="it-IT" dirty="0"/>
              <a:t>comunicative necessarie nell’interazione. Infatti, la condivisione empatica non si apprende </a:t>
            </a:r>
            <a:r>
              <a:rPr lang="it-IT" dirty="0" smtClean="0"/>
              <a:t>in astratto</a:t>
            </a:r>
            <a:r>
              <a:rPr lang="it-IT" dirty="0"/>
              <a:t>, ma si </a:t>
            </a:r>
            <a:r>
              <a:rPr lang="it-IT" i="1" dirty="0"/>
              <a:t>costruisce </a:t>
            </a:r>
            <a:r>
              <a:rPr lang="it-IT" dirty="0"/>
              <a:t>attraverso la comunicazione e ha come obiettivo la comprensione</a:t>
            </a:r>
            <a:r>
              <a:rPr lang="it-IT" dirty="0" smtClean="0"/>
              <a:t>”</a:t>
            </a:r>
          </a:p>
          <a:p>
            <a:pPr marL="0" indent="0">
              <a:buNone/>
            </a:pPr>
            <a:r>
              <a:rPr lang="it-IT" dirty="0" err="1"/>
              <a:t>Santerini</a:t>
            </a:r>
            <a:r>
              <a:rPr lang="it-IT" dirty="0"/>
              <a:t> 2010</a:t>
            </a:r>
          </a:p>
        </p:txBody>
      </p:sp>
      <p:sp>
        <p:nvSpPr>
          <p:cNvPr id="4" name="Freccia a destra 3"/>
          <p:cNvSpPr/>
          <p:nvPr/>
        </p:nvSpPr>
        <p:spPr>
          <a:xfrm>
            <a:off x="2699792" y="785417"/>
            <a:ext cx="762384" cy="34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502820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5000"/>
                <a:satMod val="135000"/>
              </a:schemeClr>
              <a:prstClr val="white"/>
            </a:duotone>
          </a:blip>
          <a:srcRec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043608" y="9927"/>
            <a:ext cx="6929486" cy="1143000"/>
          </a:xfrm>
        </p:spPr>
        <p:txBody>
          <a:bodyPr/>
          <a:lstStyle/>
          <a:p>
            <a:r>
              <a:rPr lang="it-IT" b="1" dirty="0" smtClean="0">
                <a:solidFill>
                  <a:srgbClr val="0070C0"/>
                </a:solidFill>
              </a:rPr>
              <a:t>PRINCIPI FONDAMENTALI</a:t>
            </a:r>
            <a:endParaRPr lang="it-IT" b="1" dirty="0">
              <a:solidFill>
                <a:srgbClr val="0070C0"/>
              </a:solidFill>
            </a:endParaRPr>
          </a:p>
        </p:txBody>
      </p:sp>
      <p:sp>
        <p:nvSpPr>
          <p:cNvPr id="3" name="Segnaposto contenuto 2"/>
          <p:cNvSpPr>
            <a:spLocks noGrp="1"/>
          </p:cNvSpPr>
          <p:nvPr>
            <p:ph idx="1"/>
          </p:nvPr>
        </p:nvSpPr>
        <p:spPr>
          <a:xfrm>
            <a:off x="115863" y="1700808"/>
            <a:ext cx="8784976" cy="5496507"/>
          </a:xfrm>
        </p:spPr>
        <p:txBody>
          <a:bodyPr/>
          <a:lstStyle/>
          <a:p>
            <a:pPr marL="0" indent="0" algn="just">
              <a:buNone/>
            </a:pPr>
            <a:r>
              <a:rPr lang="it-IT" sz="4000" b="1" dirty="0"/>
              <a:t>E' necessario proporre percorsi di Educazione </a:t>
            </a:r>
            <a:r>
              <a:rPr lang="it-IT" sz="4000" b="1" dirty="0" smtClean="0"/>
              <a:t>Interculturale </a:t>
            </a:r>
            <a:r>
              <a:rPr lang="it-IT" sz="4000" b="1" dirty="0"/>
              <a:t>non solo quando ci sono stranieri in </a:t>
            </a:r>
            <a:r>
              <a:rPr lang="it-IT" sz="4000" b="1" dirty="0" smtClean="0"/>
              <a:t>classe</a:t>
            </a:r>
            <a:endParaRPr lang="it-IT" sz="4000" dirty="0" smtClean="0"/>
          </a:p>
          <a:p>
            <a:pPr marL="0" indent="0" algn="just">
              <a:buNone/>
            </a:pPr>
            <a:endParaRPr lang="it-IT" dirty="0" smtClean="0"/>
          </a:p>
          <a:p>
            <a:pPr marL="0" indent="0" algn="just">
              <a:buNone/>
            </a:pPr>
            <a:endParaRPr lang="it-IT" dirty="0" smtClean="0"/>
          </a:p>
          <a:p>
            <a:pPr marL="0" indent="0" algn="just">
              <a:buNone/>
            </a:pPr>
            <a:r>
              <a:rPr lang="it-IT" sz="4000" dirty="0" smtClean="0"/>
              <a:t>Bisogna riconoscere i vari tipi di diversità presenti in classe e confrontarli per formare le diverse identità.</a:t>
            </a:r>
            <a:endParaRPr lang="it-IT" sz="4000" dirty="0"/>
          </a:p>
        </p:txBody>
      </p:sp>
      <p:sp>
        <p:nvSpPr>
          <p:cNvPr id="4" name="Freccia in giù 3"/>
          <p:cNvSpPr/>
          <p:nvPr/>
        </p:nvSpPr>
        <p:spPr>
          <a:xfrm>
            <a:off x="4266035" y="342890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512006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8293"/>
            <a:ext cx="6929486" cy="1143000"/>
          </a:xfrm>
        </p:spPr>
        <p:txBody>
          <a:bodyPr>
            <a:normAutofit fontScale="90000"/>
          </a:bodyPr>
          <a:lstStyle/>
          <a:p>
            <a:r>
              <a:rPr lang="it-IT" b="1" dirty="0" smtClean="0">
                <a:solidFill>
                  <a:srgbClr val="0070C0"/>
                </a:solidFill>
              </a:rPr>
              <a:t>Pedagogia Interculturale e Normativa</a:t>
            </a:r>
            <a:endParaRPr lang="it-IT" b="1" dirty="0">
              <a:solidFill>
                <a:srgbClr val="0070C0"/>
              </a:solidFill>
            </a:endParaRPr>
          </a:p>
        </p:txBody>
      </p:sp>
      <p:sp>
        <p:nvSpPr>
          <p:cNvPr id="3" name="Segnaposto contenuto 2"/>
          <p:cNvSpPr>
            <a:spLocks noGrp="1"/>
          </p:cNvSpPr>
          <p:nvPr>
            <p:ph idx="1"/>
          </p:nvPr>
        </p:nvSpPr>
        <p:spPr>
          <a:xfrm>
            <a:off x="107504" y="1196752"/>
            <a:ext cx="8784976" cy="5472608"/>
          </a:xfrm>
        </p:spPr>
        <p:txBody>
          <a:bodyPr>
            <a:noAutofit/>
          </a:bodyPr>
          <a:lstStyle/>
          <a:p>
            <a:pPr marL="0" indent="0" algn="just">
              <a:buNone/>
            </a:pPr>
            <a:r>
              <a:rPr lang="it-IT" dirty="0" smtClean="0"/>
              <a:t>La maturazione </a:t>
            </a:r>
            <a:r>
              <a:rPr lang="it-IT" dirty="0"/>
              <a:t>progressiva del mondo scolastico italiano verso l’inclusione delle diversità </a:t>
            </a:r>
            <a:r>
              <a:rPr lang="it-IT" dirty="0" smtClean="0"/>
              <a:t>culturali è </a:t>
            </a:r>
            <a:r>
              <a:rPr lang="it-IT" dirty="0"/>
              <a:t>visibile anche nella ricca normativa sviluppata al riguardo. </a:t>
            </a:r>
            <a:endParaRPr lang="it-IT" dirty="0" smtClean="0"/>
          </a:p>
          <a:p>
            <a:pPr marL="0" indent="0" algn="just">
              <a:buNone/>
            </a:pPr>
            <a:r>
              <a:rPr lang="it-IT" dirty="0" smtClean="0"/>
              <a:t>La </a:t>
            </a:r>
            <a:r>
              <a:rPr lang="it-IT" i="1" dirty="0"/>
              <a:t>via italiana </a:t>
            </a:r>
            <a:r>
              <a:rPr lang="it-IT" dirty="0"/>
              <a:t>come risposta </a:t>
            </a:r>
            <a:r>
              <a:rPr lang="it-IT" dirty="0" smtClean="0"/>
              <a:t>alla multiculturalità </a:t>
            </a:r>
            <a:r>
              <a:rPr lang="it-IT" dirty="0"/>
              <a:t>nelle scuole è stata definita </a:t>
            </a:r>
            <a:r>
              <a:rPr lang="it-IT" b="1" i="1" dirty="0"/>
              <a:t>pedagogia interculturale</a:t>
            </a:r>
            <a:r>
              <a:rPr lang="it-IT" dirty="0"/>
              <a:t>. Essa ha avuto uno </a:t>
            </a:r>
            <a:r>
              <a:rPr lang="it-IT" dirty="0" smtClean="0"/>
              <a:t>sviluppo normativo </a:t>
            </a:r>
            <a:r>
              <a:rPr lang="it-IT" dirty="0"/>
              <a:t>notevole, in particolare nell’ultimo decennio, attraverso circolari </a:t>
            </a:r>
            <a:r>
              <a:rPr lang="it-IT" dirty="0" smtClean="0"/>
              <a:t>ministeriali, l’istituzione dell’</a:t>
            </a:r>
            <a:r>
              <a:rPr lang="it-IT" i="1" dirty="0" smtClean="0"/>
              <a:t>Osservatorio </a:t>
            </a:r>
            <a:r>
              <a:rPr lang="it-IT" i="1" dirty="0"/>
              <a:t>nazionale per l’integrazione degli alunni stranieri e per l’educazione </a:t>
            </a:r>
            <a:r>
              <a:rPr lang="it-IT" i="1" dirty="0" smtClean="0"/>
              <a:t>interculturale</a:t>
            </a:r>
            <a:r>
              <a:rPr lang="it-IT" dirty="0" smtClean="0"/>
              <a:t> </a:t>
            </a:r>
            <a:r>
              <a:rPr lang="it-IT" dirty="0"/>
              <a:t>e </a:t>
            </a:r>
            <a:r>
              <a:rPr lang="it-IT" dirty="0" smtClean="0"/>
              <a:t>il Documento </a:t>
            </a:r>
            <a:r>
              <a:rPr lang="it-IT" dirty="0"/>
              <a:t>di Indirizzo che esso ha prodotto nel 2007, </a:t>
            </a:r>
            <a:r>
              <a:rPr lang="it-IT" b="1" i="1" dirty="0"/>
              <a:t>La via italiana per la scuola interculturale </a:t>
            </a:r>
            <a:r>
              <a:rPr lang="it-IT" b="1" i="1" dirty="0" smtClean="0"/>
              <a:t>e l’integrazione </a:t>
            </a:r>
            <a:r>
              <a:rPr lang="it-IT" b="1" i="1" dirty="0"/>
              <a:t>degli </a:t>
            </a:r>
            <a:r>
              <a:rPr lang="it-IT" b="1" i="1" dirty="0" smtClean="0"/>
              <a:t>alunni </a:t>
            </a:r>
            <a:r>
              <a:rPr lang="it-IT" b="1" i="1" dirty="0"/>
              <a:t>stranieri.</a:t>
            </a:r>
            <a:endParaRPr lang="it-IT" b="1" dirty="0"/>
          </a:p>
        </p:txBody>
      </p:sp>
    </p:spTree>
    <p:extLst>
      <p:ext uri="{BB962C8B-B14F-4D97-AF65-F5344CB8AC3E}">
        <p14:creationId xmlns:p14="http://schemas.microsoft.com/office/powerpoint/2010/main" val="28588051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404664"/>
            <a:ext cx="8712968" cy="5878532"/>
          </a:xfrm>
          <a:prstGeom prst="rect">
            <a:avLst/>
          </a:prstGeom>
        </p:spPr>
        <p:txBody>
          <a:bodyPr wrap="square">
            <a:spAutoFit/>
          </a:bodyPr>
          <a:lstStyle/>
          <a:p>
            <a:pPr algn="ctr"/>
            <a:r>
              <a:rPr lang="it-IT" sz="4000" b="1" dirty="0" smtClean="0">
                <a:solidFill>
                  <a:srgbClr val="0070C0"/>
                </a:solidFill>
                <a:latin typeface="Bodoni MT Condensed" pitchFamily="18" charset="0"/>
              </a:rPr>
              <a:t>L’Educazione </a:t>
            </a:r>
            <a:r>
              <a:rPr lang="it-IT" sz="4000" b="1" dirty="0">
                <a:solidFill>
                  <a:srgbClr val="0070C0"/>
                </a:solidFill>
                <a:latin typeface="Bodoni MT Condensed" pitchFamily="18" charset="0"/>
              </a:rPr>
              <a:t>interculturale </a:t>
            </a:r>
            <a:r>
              <a:rPr lang="it-IT" sz="4000" b="1" dirty="0" smtClean="0">
                <a:solidFill>
                  <a:srgbClr val="0070C0"/>
                </a:solidFill>
                <a:latin typeface="Bodoni MT Condensed" pitchFamily="18" charset="0"/>
              </a:rPr>
              <a:t>interviene su </a:t>
            </a:r>
            <a:r>
              <a:rPr lang="it-IT" sz="4000" b="1" dirty="0">
                <a:solidFill>
                  <a:srgbClr val="0070C0"/>
                </a:solidFill>
                <a:latin typeface="Bodoni MT Condensed" pitchFamily="18" charset="0"/>
              </a:rPr>
              <a:t>preconoscenze, stereotipi, </a:t>
            </a:r>
            <a:r>
              <a:rPr lang="it-IT" sz="4000" b="1" dirty="0" smtClean="0">
                <a:solidFill>
                  <a:srgbClr val="0070C0"/>
                </a:solidFill>
                <a:latin typeface="Bodoni MT Condensed" pitchFamily="18" charset="0"/>
              </a:rPr>
              <a:t>pregiudizi</a:t>
            </a:r>
            <a:r>
              <a:rPr lang="it-IT" sz="4000" b="1" dirty="0">
                <a:solidFill>
                  <a:srgbClr val="0070C0"/>
                </a:solidFill>
                <a:latin typeface="Bodoni MT Condensed" pitchFamily="18" charset="0"/>
              </a:rPr>
              <a:t>.</a:t>
            </a:r>
            <a:r>
              <a:rPr lang="it-IT" sz="4000" b="1" dirty="0">
                <a:latin typeface="Bodoni MT Condensed" pitchFamily="18" charset="0"/>
              </a:rPr>
              <a:t/>
            </a:r>
            <a:br>
              <a:rPr lang="it-IT" sz="4000" b="1" dirty="0">
                <a:latin typeface="Bodoni MT Condensed" pitchFamily="18" charset="0"/>
              </a:rPr>
            </a:br>
            <a:endParaRPr lang="it-IT" sz="4000" b="1" dirty="0" smtClean="0">
              <a:latin typeface="Bodoni MT Condensed" pitchFamily="18" charset="0"/>
            </a:endParaRPr>
          </a:p>
          <a:p>
            <a:pPr algn="just"/>
            <a:endParaRPr lang="it-IT" sz="4000" b="1" dirty="0">
              <a:latin typeface="Bodoni MT Condensed" pitchFamily="18" charset="0"/>
            </a:endParaRPr>
          </a:p>
          <a:p>
            <a:pPr algn="just"/>
            <a:r>
              <a:rPr lang="it-IT" sz="3600" dirty="0" smtClean="0">
                <a:latin typeface="Bodoni MT Condensed" pitchFamily="18" charset="0"/>
              </a:rPr>
              <a:t>I </a:t>
            </a:r>
            <a:r>
              <a:rPr lang="it-IT" sz="3600" dirty="0">
                <a:latin typeface="Bodoni MT Condensed" pitchFamily="18" charset="0"/>
              </a:rPr>
              <a:t>percorsi didattici proposti devono </a:t>
            </a:r>
            <a:r>
              <a:rPr lang="it-IT" sz="3600" dirty="0" smtClean="0">
                <a:latin typeface="Bodoni MT Condensed" pitchFamily="18" charset="0"/>
              </a:rPr>
              <a:t>coinvolgere il </a:t>
            </a:r>
            <a:r>
              <a:rPr lang="it-IT" sz="3600" dirty="0">
                <a:latin typeface="Bodoni MT Condensed" pitchFamily="18" charset="0"/>
              </a:rPr>
              <a:t>piano cognitivo</a:t>
            </a:r>
            <a:r>
              <a:rPr lang="it-IT" sz="3600" dirty="0" smtClean="0">
                <a:latin typeface="Bodoni MT Condensed" pitchFamily="18" charset="0"/>
              </a:rPr>
              <a:t>, </a:t>
            </a:r>
            <a:r>
              <a:rPr lang="it-IT" sz="3600" dirty="0">
                <a:latin typeface="Bodoni MT Condensed" pitchFamily="18" charset="0"/>
              </a:rPr>
              <a:t>affettivo, valoriale e </a:t>
            </a:r>
            <a:r>
              <a:rPr lang="it-IT" sz="3600" dirty="0" smtClean="0">
                <a:latin typeface="Bodoni MT Condensed" pitchFamily="18" charset="0"/>
              </a:rPr>
              <a:t>comportamentale</a:t>
            </a:r>
            <a:r>
              <a:rPr lang="it-IT" sz="3600" dirty="0">
                <a:latin typeface="Bodoni MT Condensed" pitchFamily="18" charset="0"/>
              </a:rPr>
              <a:t>.</a:t>
            </a:r>
            <a:r>
              <a:rPr lang="it-IT" sz="3600" dirty="0" smtClean="0">
                <a:latin typeface="Bodoni MT Condensed" pitchFamily="18" charset="0"/>
              </a:rPr>
              <a:t> </a:t>
            </a:r>
            <a:r>
              <a:rPr lang="it-IT" sz="3600" dirty="0">
                <a:latin typeface="Bodoni MT Condensed" pitchFamily="18" charset="0"/>
              </a:rPr>
              <a:t>Una didattica interculturale dunque non utilizzerà tanto </a:t>
            </a:r>
            <a:r>
              <a:rPr lang="it-IT" sz="3600" b="1" dirty="0">
                <a:latin typeface="Bodoni MT Condensed" pitchFamily="18" charset="0"/>
              </a:rPr>
              <a:t>percorsi </a:t>
            </a:r>
            <a:r>
              <a:rPr lang="it-IT" sz="3600" b="1" dirty="0" smtClean="0">
                <a:latin typeface="Bodoni MT Condensed" pitchFamily="18" charset="0"/>
              </a:rPr>
              <a:t> " freddi</a:t>
            </a:r>
            <a:r>
              <a:rPr lang="it-IT" sz="3600" b="1" dirty="0">
                <a:latin typeface="Bodoni MT Condensed" pitchFamily="18" charset="0"/>
              </a:rPr>
              <a:t>", </a:t>
            </a:r>
            <a:r>
              <a:rPr lang="it-IT" sz="3600" dirty="0">
                <a:latin typeface="Bodoni MT Condensed" pitchFamily="18" charset="0"/>
              </a:rPr>
              <a:t>dove prevale l'analisi logico-razionale, ma si servirà di </a:t>
            </a:r>
            <a:r>
              <a:rPr lang="it-IT" sz="3600" b="1" dirty="0">
                <a:latin typeface="Bodoni MT Condensed" pitchFamily="18" charset="0"/>
              </a:rPr>
              <a:t>percorsi "</a:t>
            </a:r>
            <a:r>
              <a:rPr lang="it-IT" sz="3600" b="1" dirty="0" smtClean="0">
                <a:latin typeface="Bodoni MT Condensed" pitchFamily="18" charset="0"/>
              </a:rPr>
              <a:t>caldi" , </a:t>
            </a:r>
            <a:r>
              <a:rPr lang="it-IT" sz="3600" dirty="0">
                <a:latin typeface="Bodoni MT Condensed" pitchFamily="18" charset="0"/>
              </a:rPr>
              <a:t>che propongano problematiche fortemente sentite e mettano in moto la discussione e l'autoriflessione.</a:t>
            </a:r>
          </a:p>
        </p:txBody>
      </p:sp>
      <p:sp>
        <p:nvSpPr>
          <p:cNvPr id="3" name="Freccia in giù 2"/>
          <p:cNvSpPr/>
          <p:nvPr/>
        </p:nvSpPr>
        <p:spPr>
          <a:xfrm>
            <a:off x="4293680" y="177281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577736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1" y="0"/>
            <a:ext cx="8784976" cy="7602081"/>
          </a:xfrm>
          <a:prstGeom prst="rect">
            <a:avLst/>
          </a:prstGeom>
        </p:spPr>
        <p:txBody>
          <a:bodyPr wrap="square">
            <a:spAutoFit/>
          </a:bodyPr>
          <a:lstStyle/>
          <a:p>
            <a:pPr algn="ctr"/>
            <a:r>
              <a:rPr lang="it-IT" sz="4000" b="1" dirty="0" smtClean="0">
                <a:solidFill>
                  <a:srgbClr val="0070C0"/>
                </a:solidFill>
                <a:latin typeface="Bodoni MT Condensed" pitchFamily="18" charset="0"/>
              </a:rPr>
              <a:t>L’Educazione </a:t>
            </a:r>
            <a:r>
              <a:rPr lang="it-IT" sz="4000" b="1" dirty="0">
                <a:solidFill>
                  <a:srgbClr val="0070C0"/>
                </a:solidFill>
                <a:latin typeface="Bodoni MT Condensed" pitchFamily="18" charset="0"/>
              </a:rPr>
              <a:t>interculturale </a:t>
            </a:r>
            <a:endParaRPr lang="it-IT" sz="4000" b="1" dirty="0" smtClean="0">
              <a:solidFill>
                <a:srgbClr val="0070C0"/>
              </a:solidFill>
              <a:latin typeface="Bodoni MT Condensed" pitchFamily="18" charset="0"/>
            </a:endParaRPr>
          </a:p>
          <a:p>
            <a:pPr algn="ctr"/>
            <a:r>
              <a:rPr lang="it-IT" sz="4000" b="1" dirty="0" smtClean="0">
                <a:solidFill>
                  <a:srgbClr val="0070C0"/>
                </a:solidFill>
                <a:latin typeface="Bodoni MT Condensed" pitchFamily="18" charset="0"/>
              </a:rPr>
              <a:t>ci vede tutti </a:t>
            </a:r>
            <a:r>
              <a:rPr lang="it-IT" sz="4000" b="1" dirty="0">
                <a:solidFill>
                  <a:srgbClr val="0070C0"/>
                </a:solidFill>
                <a:latin typeface="Bodoni MT Condensed" pitchFamily="18" charset="0"/>
              </a:rPr>
              <a:t>coinvolti </a:t>
            </a:r>
            <a:r>
              <a:rPr lang="it-IT" sz="4000" b="1" dirty="0">
                <a:latin typeface="Bodoni MT Condensed" pitchFamily="18" charset="0"/>
              </a:rPr>
              <a:t/>
            </a:r>
            <a:br>
              <a:rPr lang="it-IT" sz="4000" b="1" dirty="0">
                <a:latin typeface="Bodoni MT Condensed" pitchFamily="18" charset="0"/>
              </a:rPr>
            </a:br>
            <a:endParaRPr lang="it-IT" sz="4000" b="1" dirty="0" smtClean="0">
              <a:solidFill>
                <a:srgbClr val="000000"/>
              </a:solidFill>
              <a:latin typeface="Bodoni MT Condensed" pitchFamily="18" charset="0"/>
            </a:endParaRPr>
          </a:p>
          <a:p>
            <a:pPr algn="just"/>
            <a:endParaRPr lang="it-IT" sz="800" dirty="0" smtClean="0">
              <a:latin typeface="Bodoni MT Condensed" pitchFamily="18" charset="0"/>
            </a:endParaRPr>
          </a:p>
          <a:p>
            <a:pPr algn="just"/>
            <a:r>
              <a:rPr lang="it-IT" sz="3600" dirty="0" smtClean="0">
                <a:latin typeface="Bodoni MT Condensed" pitchFamily="18" charset="0"/>
              </a:rPr>
              <a:t>Non </a:t>
            </a:r>
            <a:r>
              <a:rPr lang="it-IT" sz="3600" dirty="0">
                <a:latin typeface="Bodoni MT Condensed" pitchFamily="18" charset="0"/>
              </a:rPr>
              <a:t>è un contenuto disciplinare fornito dall'insegnante esperto a studenti digiuni sull'argomento. Al contrario, anche l'insegnante è coinvolto nel </a:t>
            </a:r>
            <a:r>
              <a:rPr lang="it-IT" sz="3600" dirty="0" smtClean="0">
                <a:latin typeface="Bodoni MT Condensed" pitchFamily="18" charset="0"/>
              </a:rPr>
              <a:t>lavoro</a:t>
            </a:r>
            <a:r>
              <a:rPr lang="it-IT" sz="3600" dirty="0">
                <a:latin typeface="Bodoni MT Condensed" pitchFamily="18" charset="0"/>
              </a:rPr>
              <a:t> </a:t>
            </a:r>
            <a:r>
              <a:rPr lang="it-IT" sz="3600" dirty="0" smtClean="0">
                <a:latin typeface="Bodoni MT Condensed" pitchFamily="18" charset="0"/>
              </a:rPr>
              <a:t>e deve </a:t>
            </a:r>
            <a:r>
              <a:rPr lang="it-IT" sz="3600" dirty="0">
                <a:latin typeface="Bodoni MT Condensed" pitchFamily="18" charset="0"/>
              </a:rPr>
              <a:t>mettersi in </a:t>
            </a:r>
            <a:r>
              <a:rPr lang="it-IT" sz="3600" dirty="0" smtClean="0">
                <a:latin typeface="Bodoni MT Condensed" pitchFamily="18" charset="0"/>
              </a:rPr>
              <a:t>gioco:</a:t>
            </a:r>
          </a:p>
          <a:p>
            <a:pPr algn="just"/>
            <a:r>
              <a:rPr lang="it-IT" sz="3600" dirty="0" smtClean="0">
                <a:latin typeface="Bodoni MT Condensed" pitchFamily="18" charset="0"/>
              </a:rPr>
              <a:t>-</a:t>
            </a:r>
            <a:r>
              <a:rPr lang="it-IT" sz="3600" b="1" dirty="0" smtClean="0">
                <a:latin typeface="Bodoni MT Condensed" pitchFamily="18" charset="0"/>
              </a:rPr>
              <a:t>sul </a:t>
            </a:r>
            <a:r>
              <a:rPr lang="it-IT" sz="3600" b="1" dirty="0">
                <a:latin typeface="Bodoni MT Condensed" pitchFamily="18" charset="0"/>
              </a:rPr>
              <a:t>piano personale</a:t>
            </a:r>
            <a:r>
              <a:rPr lang="it-IT" sz="3600" dirty="0">
                <a:latin typeface="Bodoni MT Condensed" pitchFamily="18" charset="0"/>
              </a:rPr>
              <a:t>, cioè rispetto ai suoi valori, certezze e </a:t>
            </a:r>
            <a:r>
              <a:rPr lang="it-IT" sz="3600" dirty="0" smtClean="0">
                <a:latin typeface="Bodoni MT Condensed" pitchFamily="18" charset="0"/>
              </a:rPr>
              <a:t>comportamenti; </a:t>
            </a:r>
          </a:p>
          <a:p>
            <a:pPr algn="just"/>
            <a:r>
              <a:rPr lang="it-IT" sz="3600" dirty="0" smtClean="0">
                <a:latin typeface="Bodoni MT Condensed" pitchFamily="18" charset="0"/>
              </a:rPr>
              <a:t>-</a:t>
            </a:r>
            <a:r>
              <a:rPr lang="it-IT" sz="3600" b="1" dirty="0" smtClean="0">
                <a:latin typeface="Bodoni MT Condensed" pitchFamily="18" charset="0"/>
              </a:rPr>
              <a:t>sul </a:t>
            </a:r>
            <a:r>
              <a:rPr lang="it-IT" sz="3600" b="1" dirty="0">
                <a:latin typeface="Bodoni MT Condensed" pitchFamily="18" charset="0"/>
              </a:rPr>
              <a:t>piano epistemologico</a:t>
            </a:r>
            <a:r>
              <a:rPr lang="it-IT" sz="3600" dirty="0">
                <a:latin typeface="Bodoni MT Condensed" pitchFamily="18" charset="0"/>
              </a:rPr>
              <a:t>, cioè rispetto all'immagine dei contenuti culturali e delle discipline che </a:t>
            </a:r>
            <a:r>
              <a:rPr lang="it-IT" sz="3600" dirty="0" smtClean="0">
                <a:latin typeface="Bodoni MT Condensed" pitchFamily="18" charset="0"/>
              </a:rPr>
              <a:t>propone;</a:t>
            </a:r>
            <a:endParaRPr lang="it-IT" sz="3600" dirty="0">
              <a:latin typeface="Bodoni MT Condensed" pitchFamily="18" charset="0"/>
            </a:endParaRPr>
          </a:p>
          <a:p>
            <a:pPr algn="just"/>
            <a:r>
              <a:rPr lang="it-IT" sz="3600" dirty="0" smtClean="0">
                <a:latin typeface="Bodoni MT Condensed" pitchFamily="18" charset="0"/>
              </a:rPr>
              <a:t>-</a:t>
            </a:r>
            <a:r>
              <a:rPr lang="it-IT" sz="3600" b="1" dirty="0" smtClean="0">
                <a:latin typeface="Bodoni MT Condensed" pitchFamily="18" charset="0"/>
              </a:rPr>
              <a:t>sul </a:t>
            </a:r>
            <a:r>
              <a:rPr lang="it-IT" sz="3600" b="1" dirty="0">
                <a:latin typeface="Bodoni MT Condensed" pitchFamily="18" charset="0"/>
              </a:rPr>
              <a:t>piano didattico</a:t>
            </a:r>
            <a:r>
              <a:rPr lang="it-IT" sz="3600" dirty="0">
                <a:latin typeface="Bodoni MT Condensed" pitchFamily="18" charset="0"/>
              </a:rPr>
              <a:t>, cioè del comportamento quotidiano in </a:t>
            </a:r>
            <a:r>
              <a:rPr lang="it-IT" sz="3600" dirty="0" smtClean="0">
                <a:latin typeface="Bodoni MT Condensed" pitchFamily="18" charset="0"/>
              </a:rPr>
              <a:t>classe</a:t>
            </a:r>
          </a:p>
          <a:p>
            <a:pPr algn="just"/>
            <a:r>
              <a:rPr lang="it-IT" sz="3600" dirty="0" smtClean="0">
                <a:latin typeface="Bodoni MT Condensed" pitchFamily="18" charset="0"/>
              </a:rPr>
              <a:t> </a:t>
            </a:r>
            <a:r>
              <a:rPr lang="it-IT" sz="3600" dirty="0">
                <a:latin typeface="Bodoni MT Condensed" pitchFamily="18" charset="0"/>
              </a:rPr>
              <a:t>e del rapporto con gli studenti.</a:t>
            </a:r>
          </a:p>
        </p:txBody>
      </p:sp>
      <p:sp>
        <p:nvSpPr>
          <p:cNvPr id="3" name="Freccia in giù 2"/>
          <p:cNvSpPr/>
          <p:nvPr/>
        </p:nvSpPr>
        <p:spPr>
          <a:xfrm>
            <a:off x="4549878" y="1340768"/>
            <a:ext cx="274784" cy="6183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605416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332656"/>
            <a:ext cx="8784976" cy="6124754"/>
          </a:xfrm>
          <a:prstGeom prst="rect">
            <a:avLst/>
          </a:prstGeom>
        </p:spPr>
        <p:txBody>
          <a:bodyPr wrap="square">
            <a:spAutoFit/>
          </a:bodyPr>
          <a:lstStyle/>
          <a:p>
            <a:pPr algn="ctr"/>
            <a:r>
              <a:rPr lang="it-IT" sz="3600" b="1" dirty="0" smtClean="0">
                <a:solidFill>
                  <a:srgbClr val="0070C0"/>
                </a:solidFill>
                <a:latin typeface="Bodoni MT Condensed" pitchFamily="18" charset="0"/>
              </a:rPr>
              <a:t>L'Educazione </a:t>
            </a:r>
            <a:r>
              <a:rPr lang="it-IT" sz="3600" b="1" dirty="0">
                <a:solidFill>
                  <a:srgbClr val="0070C0"/>
                </a:solidFill>
                <a:latin typeface="Bodoni MT Condensed" pitchFamily="18" charset="0"/>
              </a:rPr>
              <a:t>interculturale comincia nella pratica quotidiana della </a:t>
            </a:r>
            <a:r>
              <a:rPr lang="it-IT" sz="3600" b="1" dirty="0" smtClean="0">
                <a:solidFill>
                  <a:srgbClr val="0070C0"/>
                </a:solidFill>
                <a:latin typeface="Bodoni MT Condensed" pitchFamily="18" charset="0"/>
              </a:rPr>
              <a:t>classe</a:t>
            </a:r>
            <a:endParaRPr lang="it-IT" sz="4000" b="1" dirty="0" smtClean="0">
              <a:solidFill>
                <a:srgbClr val="0070C0"/>
              </a:solidFill>
              <a:latin typeface="Bodoni MT Condensed" pitchFamily="18" charset="0"/>
            </a:endParaRPr>
          </a:p>
          <a:p>
            <a:pPr algn="just"/>
            <a:r>
              <a:rPr lang="it-IT" sz="4000" b="1" dirty="0" smtClean="0">
                <a:latin typeface="Bodoni MT Condensed" pitchFamily="18" charset="0"/>
              </a:rPr>
              <a:t> </a:t>
            </a:r>
          </a:p>
          <a:p>
            <a:pPr algn="just"/>
            <a:endParaRPr lang="it-IT" sz="800" b="1" dirty="0">
              <a:latin typeface="Bodoni MT Condensed" pitchFamily="18" charset="0"/>
            </a:endParaRPr>
          </a:p>
          <a:p>
            <a:pPr algn="just"/>
            <a:r>
              <a:rPr lang="it-IT" sz="3400" dirty="0" smtClean="0">
                <a:latin typeface="Bodoni MT Condensed" pitchFamily="18" charset="0"/>
              </a:rPr>
              <a:t>Non </a:t>
            </a:r>
            <a:r>
              <a:rPr lang="it-IT" sz="3400" dirty="0">
                <a:latin typeface="Bodoni MT Condensed" pitchFamily="18" charset="0"/>
              </a:rPr>
              <a:t>sono </a:t>
            </a:r>
            <a:r>
              <a:rPr lang="it-IT" sz="3400" dirty="0" smtClean="0">
                <a:latin typeface="Bodoni MT Condensed" pitchFamily="18" charset="0"/>
              </a:rPr>
              <a:t>solo </a:t>
            </a:r>
            <a:r>
              <a:rPr lang="it-IT" sz="3400" dirty="0">
                <a:latin typeface="Bodoni MT Condensed" pitchFamily="18" charset="0"/>
              </a:rPr>
              <a:t>i contenuti gli elementi </a:t>
            </a:r>
            <a:r>
              <a:rPr lang="it-IT" sz="3400" dirty="0" smtClean="0">
                <a:latin typeface="Bodoni MT Condensed" pitchFamily="18" charset="0"/>
              </a:rPr>
              <a:t>che </a:t>
            </a:r>
            <a:r>
              <a:rPr lang="it-IT" sz="3400" dirty="0">
                <a:latin typeface="Bodoni MT Condensed" pitchFamily="18" charset="0"/>
              </a:rPr>
              <a:t>contano per arrivare agli obiettivi formativi previsti, ma la pratica quotidiana della </a:t>
            </a:r>
            <a:r>
              <a:rPr lang="it-IT" sz="3400" dirty="0" smtClean="0">
                <a:latin typeface="Bodoni MT Condensed" pitchFamily="18" charset="0"/>
              </a:rPr>
              <a:t>tolleranza, </a:t>
            </a:r>
            <a:r>
              <a:rPr lang="it-IT" sz="3400" dirty="0">
                <a:latin typeface="Bodoni MT Condensed" pitchFamily="18" charset="0"/>
              </a:rPr>
              <a:t>della negoziazione che porta dalla semplice </a:t>
            </a:r>
            <a:r>
              <a:rPr lang="it-IT" sz="3400" dirty="0" smtClean="0">
                <a:latin typeface="Bodoni MT Condensed" pitchFamily="18" charset="0"/>
              </a:rPr>
              <a:t>convivenza, all'ascolto e </a:t>
            </a:r>
            <a:r>
              <a:rPr lang="it-IT" sz="3400" dirty="0">
                <a:latin typeface="Bodoni MT Condensed" pitchFamily="18" charset="0"/>
              </a:rPr>
              <a:t>alla risoluzione dei contrasti. </a:t>
            </a:r>
            <a:r>
              <a:rPr lang="it-IT" sz="3400" dirty="0" smtClean="0">
                <a:latin typeface="Bodoni MT Condensed" pitchFamily="18" charset="0"/>
              </a:rPr>
              <a:t>Il docente </a:t>
            </a:r>
            <a:r>
              <a:rPr lang="it-IT" sz="3400" dirty="0">
                <a:latin typeface="Bodoni MT Condensed" pitchFamily="18" charset="0"/>
              </a:rPr>
              <a:t>deve ripensare al proprio ruolo, ponendo al centro dell'attenzione </a:t>
            </a:r>
            <a:r>
              <a:rPr lang="it-IT" sz="3400" dirty="0" smtClean="0">
                <a:latin typeface="Bodoni MT Condensed" pitchFamily="18" charset="0"/>
              </a:rPr>
              <a:t>sia </a:t>
            </a:r>
            <a:r>
              <a:rPr lang="it-IT" sz="3400" dirty="0">
                <a:latin typeface="Bodoni MT Condensed" pitchFamily="18" charset="0"/>
              </a:rPr>
              <a:t>le informazioni, </a:t>
            </a:r>
            <a:r>
              <a:rPr lang="it-IT" sz="3400" dirty="0" smtClean="0">
                <a:latin typeface="Bodoni MT Condensed" pitchFamily="18" charset="0"/>
              </a:rPr>
              <a:t>che </a:t>
            </a:r>
            <a:r>
              <a:rPr lang="it-IT" sz="3400" dirty="0">
                <a:latin typeface="Bodoni MT Condensed" pitchFamily="18" charset="0"/>
              </a:rPr>
              <a:t>le modalità con le quali egli stesso si pone di fronte agli alunni. </a:t>
            </a:r>
          </a:p>
          <a:p>
            <a:pPr algn="just"/>
            <a:r>
              <a:rPr lang="it-IT" sz="3400" dirty="0">
                <a:latin typeface="Bodoni MT Condensed" pitchFamily="18" charset="0"/>
              </a:rPr>
              <a:t>Dovrà fare in modo che nella programmazione didattica </a:t>
            </a:r>
            <a:r>
              <a:rPr lang="it-IT" sz="3400" dirty="0" smtClean="0">
                <a:latin typeface="Bodoni MT Condensed" pitchFamily="18" charset="0"/>
              </a:rPr>
              <a:t>ci </a:t>
            </a:r>
            <a:r>
              <a:rPr lang="it-IT" sz="3400" dirty="0">
                <a:latin typeface="Bodoni MT Condensed" pitchFamily="18" charset="0"/>
              </a:rPr>
              <a:t>sia coerenza tra gli obiettivi, i contenuti e i metodi con cui vuole lavorare.</a:t>
            </a:r>
          </a:p>
        </p:txBody>
      </p:sp>
      <p:sp>
        <p:nvSpPr>
          <p:cNvPr id="3" name="Freccia in giù 2"/>
          <p:cNvSpPr/>
          <p:nvPr/>
        </p:nvSpPr>
        <p:spPr>
          <a:xfrm>
            <a:off x="4412669" y="1484784"/>
            <a:ext cx="318661" cy="6903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787913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0"/>
            <a:ext cx="8856984" cy="6863417"/>
          </a:xfrm>
          <a:prstGeom prst="rect">
            <a:avLst/>
          </a:prstGeom>
        </p:spPr>
        <p:txBody>
          <a:bodyPr wrap="square">
            <a:spAutoFit/>
          </a:bodyPr>
          <a:lstStyle/>
          <a:p>
            <a:pPr algn="ctr"/>
            <a:r>
              <a:rPr lang="it-IT" sz="3600" b="1" dirty="0" smtClean="0">
                <a:solidFill>
                  <a:srgbClr val="0070C0"/>
                </a:solidFill>
                <a:latin typeface="Bodoni MT Condensed" pitchFamily="18" charset="0"/>
              </a:rPr>
              <a:t>Una </a:t>
            </a:r>
            <a:r>
              <a:rPr lang="it-IT" sz="3600" b="1" dirty="0">
                <a:solidFill>
                  <a:srgbClr val="0070C0"/>
                </a:solidFill>
                <a:latin typeface="Bodoni MT Condensed" pitchFamily="18" charset="0"/>
              </a:rPr>
              <a:t>didattica interculturale non </a:t>
            </a:r>
            <a:r>
              <a:rPr lang="it-IT" sz="3600" b="1" dirty="0" smtClean="0">
                <a:solidFill>
                  <a:srgbClr val="0070C0"/>
                </a:solidFill>
                <a:latin typeface="Bodoni MT Condensed" pitchFamily="18" charset="0"/>
              </a:rPr>
              <a:t>ignora la </a:t>
            </a:r>
            <a:r>
              <a:rPr lang="it-IT" sz="3600" b="1" dirty="0">
                <a:solidFill>
                  <a:srgbClr val="0070C0"/>
                </a:solidFill>
                <a:latin typeface="Bodoni MT Condensed" pitchFamily="18" charset="0"/>
              </a:rPr>
              <a:t>diversità tra </a:t>
            </a:r>
            <a:r>
              <a:rPr lang="it-IT" sz="3600" b="1" dirty="0" smtClean="0">
                <a:solidFill>
                  <a:srgbClr val="0070C0"/>
                </a:solidFill>
                <a:latin typeface="Bodoni MT Condensed" pitchFamily="18" charset="0"/>
              </a:rPr>
              <a:t>persone, </a:t>
            </a:r>
            <a:r>
              <a:rPr lang="it-IT" sz="3600" b="1" dirty="0">
                <a:solidFill>
                  <a:srgbClr val="0070C0"/>
                </a:solidFill>
                <a:latin typeface="Bodoni MT Condensed" pitchFamily="18" charset="0"/>
              </a:rPr>
              <a:t>popoli e </a:t>
            </a:r>
            <a:r>
              <a:rPr lang="it-IT" sz="3600" b="1" dirty="0" smtClean="0">
                <a:solidFill>
                  <a:srgbClr val="0070C0"/>
                </a:solidFill>
                <a:latin typeface="Bodoni MT Condensed" pitchFamily="18" charset="0"/>
              </a:rPr>
              <a:t>culture</a:t>
            </a:r>
            <a:r>
              <a:rPr lang="it-IT" sz="4000" b="1" dirty="0">
                <a:solidFill>
                  <a:srgbClr val="0070C0"/>
                </a:solidFill>
                <a:latin typeface="Bodoni MT Condensed" pitchFamily="18" charset="0"/>
              </a:rPr>
              <a:t/>
            </a:r>
            <a:br>
              <a:rPr lang="it-IT" sz="4000" b="1" dirty="0">
                <a:solidFill>
                  <a:srgbClr val="0070C0"/>
                </a:solidFill>
                <a:latin typeface="Bodoni MT Condensed" pitchFamily="18" charset="0"/>
              </a:rPr>
            </a:br>
            <a:endParaRPr lang="it-IT" sz="4000" b="1" dirty="0" smtClean="0">
              <a:solidFill>
                <a:srgbClr val="0070C0"/>
              </a:solidFill>
              <a:latin typeface="Bodoni MT Condensed" pitchFamily="18" charset="0"/>
            </a:endParaRPr>
          </a:p>
          <a:p>
            <a:endParaRPr lang="it-IT" sz="800" dirty="0" smtClean="0">
              <a:latin typeface="Bodoni MT Condensed" pitchFamily="18" charset="0"/>
            </a:endParaRPr>
          </a:p>
          <a:p>
            <a:r>
              <a:rPr lang="it-IT" sz="3200" dirty="0" smtClean="0">
                <a:latin typeface="Bodoni MT Condensed" pitchFamily="18" charset="0"/>
              </a:rPr>
              <a:t>Il </a:t>
            </a:r>
            <a:r>
              <a:rPr lang="it-IT" sz="3200" dirty="0">
                <a:latin typeface="Bodoni MT Condensed" pitchFamily="18" charset="0"/>
              </a:rPr>
              <a:t>messaggio "siamo tutti uguali" o "siamo tutti fratelli", </a:t>
            </a:r>
            <a:r>
              <a:rPr lang="it-IT" sz="3200" dirty="0" smtClean="0">
                <a:latin typeface="Bodoni MT Condensed" pitchFamily="18" charset="0"/>
              </a:rPr>
              <a:t> </a:t>
            </a:r>
            <a:r>
              <a:rPr lang="it-IT" sz="3200" dirty="0">
                <a:latin typeface="Bodoni MT Condensed" pitchFamily="18" charset="0"/>
              </a:rPr>
              <a:t>ha un alto valore morale ma non serve molto allo scopo didattico. Non si può non riconoscere che sul piano soggettivo l'incontro con la diversità può risultare problematico anche se vitale e arricchente perché le culture non sono realtà chiuse e statiche, ma sono sistemi aperti agli scambi.</a:t>
            </a:r>
          </a:p>
          <a:p>
            <a:r>
              <a:rPr lang="it-IT" sz="3200" dirty="0" smtClean="0">
                <a:latin typeface="Bodoni MT Condensed" pitchFamily="18" charset="0"/>
              </a:rPr>
              <a:t>E</a:t>
            </a:r>
            <a:r>
              <a:rPr lang="it-IT" sz="3200" dirty="0">
                <a:latin typeface="Bodoni MT Condensed" pitchFamily="18" charset="0"/>
              </a:rPr>
              <a:t>’ importante lavorare sulle somiglianze ma anche sulle differenze, sugli incontri e scambi ma anche sulle </a:t>
            </a:r>
            <a:r>
              <a:rPr lang="it-IT" sz="3200" dirty="0" smtClean="0">
                <a:latin typeface="Bodoni MT Condensed" pitchFamily="18" charset="0"/>
              </a:rPr>
              <a:t>difficoltà: non fingere </a:t>
            </a:r>
            <a:r>
              <a:rPr lang="it-IT" sz="3200" dirty="0">
                <a:latin typeface="Bodoni MT Condensed" pitchFamily="18" charset="0"/>
              </a:rPr>
              <a:t>che non esistano diversità, ma neanche sottolinearle eccessivamente. Lavorare invece su tutte le diversità presenti nella classe e trovare i diversi elementi che ci accomunano o che ci separano.</a:t>
            </a:r>
          </a:p>
        </p:txBody>
      </p:sp>
      <p:sp>
        <p:nvSpPr>
          <p:cNvPr id="3" name="Freccia in giù 2"/>
          <p:cNvSpPr/>
          <p:nvPr/>
        </p:nvSpPr>
        <p:spPr>
          <a:xfrm>
            <a:off x="4463988" y="1268760"/>
            <a:ext cx="288032" cy="546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6294120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5000"/>
                <a:satMod val="135000"/>
              </a:schemeClr>
              <a:prstClr val="white"/>
            </a:duotone>
          </a:blip>
          <a:srcRect/>
          <a:tile tx="0" ty="0" sx="100000" sy="100000" flip="none" algn="tl"/>
        </a:blipFill>
        <a:effectLst/>
      </p:bgPr>
    </p:bg>
    <p:spTree>
      <p:nvGrpSpPr>
        <p:cNvPr id="1" name=""/>
        <p:cNvGrpSpPr/>
        <p:nvPr/>
      </p:nvGrpSpPr>
      <p:grpSpPr>
        <a:xfrm>
          <a:off x="0" y="0"/>
          <a:ext cx="0" cy="0"/>
          <a:chOff x="0" y="0"/>
          <a:chExt cx="0" cy="0"/>
        </a:xfrm>
      </p:grpSpPr>
      <p:sp>
        <p:nvSpPr>
          <p:cNvPr id="2" name="Rettangolo 1"/>
          <p:cNvSpPr/>
          <p:nvPr/>
        </p:nvSpPr>
        <p:spPr>
          <a:xfrm>
            <a:off x="251520" y="332656"/>
            <a:ext cx="8784976" cy="6063198"/>
          </a:xfrm>
          <a:prstGeom prst="rect">
            <a:avLst/>
          </a:prstGeom>
        </p:spPr>
        <p:txBody>
          <a:bodyPr wrap="square">
            <a:spAutoFit/>
          </a:bodyPr>
          <a:lstStyle/>
          <a:p>
            <a:pPr algn="ctr"/>
            <a:r>
              <a:rPr lang="it-IT" sz="4000" b="1" dirty="0" smtClean="0">
                <a:solidFill>
                  <a:srgbClr val="0070C0"/>
                </a:solidFill>
                <a:latin typeface="Bodoni MT Condensed" pitchFamily="18" charset="0"/>
              </a:rPr>
              <a:t>L'Educazione </a:t>
            </a:r>
            <a:r>
              <a:rPr lang="it-IT" sz="4000" b="1" dirty="0">
                <a:solidFill>
                  <a:srgbClr val="0070C0"/>
                </a:solidFill>
                <a:latin typeface="Bodoni MT Condensed" pitchFamily="18" charset="0"/>
              </a:rPr>
              <a:t>interculturale non </a:t>
            </a:r>
            <a:r>
              <a:rPr lang="it-IT" sz="4000" b="1" dirty="0" smtClean="0">
                <a:solidFill>
                  <a:srgbClr val="0070C0"/>
                </a:solidFill>
                <a:latin typeface="Bodoni MT Condensed" pitchFamily="18" charset="0"/>
              </a:rPr>
              <a:t>è materia </a:t>
            </a:r>
            <a:r>
              <a:rPr lang="it-IT" sz="4000" b="1" dirty="0">
                <a:solidFill>
                  <a:srgbClr val="0070C0"/>
                </a:solidFill>
                <a:latin typeface="Bodoni MT Condensed" pitchFamily="18" charset="0"/>
              </a:rPr>
              <a:t>in </a:t>
            </a:r>
            <a:r>
              <a:rPr lang="it-IT" sz="4000" b="1" dirty="0" smtClean="0">
                <a:solidFill>
                  <a:srgbClr val="0070C0"/>
                </a:solidFill>
                <a:latin typeface="Bodoni MT Condensed" pitchFamily="18" charset="0"/>
              </a:rPr>
              <a:t>più ma è collegata </a:t>
            </a:r>
            <a:r>
              <a:rPr lang="it-IT" sz="4000" b="1" dirty="0">
                <a:solidFill>
                  <a:srgbClr val="0070C0"/>
                </a:solidFill>
                <a:latin typeface="Bodoni MT Condensed" pitchFamily="18" charset="0"/>
              </a:rPr>
              <a:t>con le altre </a:t>
            </a:r>
            <a:r>
              <a:rPr lang="it-IT" sz="4000" b="1" dirty="0" smtClean="0">
                <a:solidFill>
                  <a:srgbClr val="0070C0"/>
                </a:solidFill>
                <a:latin typeface="Bodoni MT Condensed" pitchFamily="18" charset="0"/>
              </a:rPr>
              <a:t>discipline</a:t>
            </a:r>
            <a:r>
              <a:rPr lang="it-IT" sz="4000" b="1" dirty="0">
                <a:latin typeface="Bodoni MT Condensed" pitchFamily="18" charset="0"/>
              </a:rPr>
              <a:t/>
            </a:r>
            <a:br>
              <a:rPr lang="it-IT" sz="4000" b="1" dirty="0">
                <a:latin typeface="Bodoni MT Condensed" pitchFamily="18" charset="0"/>
              </a:rPr>
            </a:br>
            <a:endParaRPr lang="it-IT" sz="4000" b="1" dirty="0" smtClean="0">
              <a:latin typeface="Bodoni MT Condensed" pitchFamily="18" charset="0"/>
            </a:endParaRPr>
          </a:p>
          <a:p>
            <a:pPr algn="just"/>
            <a:endParaRPr lang="it-IT" sz="4000" b="1" dirty="0">
              <a:latin typeface="Bodoni MT Condensed" pitchFamily="18" charset="0"/>
            </a:endParaRPr>
          </a:p>
          <a:p>
            <a:pPr algn="just"/>
            <a:r>
              <a:rPr lang="it-IT" sz="3800" dirty="0" smtClean="0">
                <a:latin typeface="Bodoni MT Condensed" pitchFamily="18" charset="0"/>
              </a:rPr>
              <a:t>In ogni </a:t>
            </a:r>
            <a:r>
              <a:rPr lang="it-IT" sz="3800" dirty="0">
                <a:latin typeface="Bodoni MT Condensed" pitchFamily="18" charset="0"/>
              </a:rPr>
              <a:t>disciplina </a:t>
            </a:r>
            <a:r>
              <a:rPr lang="it-IT" sz="3800" dirty="0" smtClean="0">
                <a:latin typeface="Bodoni MT Condensed" pitchFamily="18" charset="0"/>
              </a:rPr>
              <a:t>bisogna individuare </a:t>
            </a:r>
            <a:r>
              <a:rPr lang="it-IT" sz="3800" dirty="0">
                <a:latin typeface="Bodoni MT Condensed" pitchFamily="18" charset="0"/>
              </a:rPr>
              <a:t>i contenuti a più forte valenza interculturale (le migrazioni, il confronto tra sistemi amministrativi e giuridici, la biodiversità, le tecnologie </a:t>
            </a:r>
            <a:r>
              <a:rPr lang="it-IT" sz="3800" dirty="0" smtClean="0">
                <a:latin typeface="Bodoni MT Condensed" pitchFamily="18" charset="0"/>
              </a:rPr>
              <a:t>appropriate) ed </a:t>
            </a:r>
            <a:r>
              <a:rPr lang="it-IT" sz="3800" dirty="0">
                <a:latin typeface="Bodoni MT Condensed" pitchFamily="18" charset="0"/>
              </a:rPr>
              <a:t>intervenire nella trattazione interdisciplinare dei grandi problemi del nostro tempo attraverso la sinergia degli apporti dalle varie "educazioni". </a:t>
            </a:r>
          </a:p>
        </p:txBody>
      </p:sp>
      <p:sp>
        <p:nvSpPr>
          <p:cNvPr id="3" name="Freccia in giù 2"/>
          <p:cNvSpPr/>
          <p:nvPr/>
        </p:nvSpPr>
        <p:spPr>
          <a:xfrm>
            <a:off x="4293680" y="184482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8722519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55040"/>
            <a:ext cx="6929486" cy="1143000"/>
          </a:xfrm>
        </p:spPr>
        <p:txBody>
          <a:bodyPr/>
          <a:lstStyle/>
          <a:p>
            <a:pPr algn="l"/>
            <a:r>
              <a:rPr lang="it-IT" dirty="0" smtClean="0"/>
              <a:t>        </a:t>
            </a:r>
            <a:r>
              <a:rPr lang="it-IT" b="1" dirty="0" smtClean="0">
                <a:solidFill>
                  <a:srgbClr val="0070C0"/>
                </a:solidFill>
              </a:rPr>
              <a:t>LE BUONE PRATICHE</a:t>
            </a:r>
            <a:endParaRPr lang="it-IT" b="1" dirty="0">
              <a:solidFill>
                <a:srgbClr val="0070C0"/>
              </a:solidFill>
            </a:endParaRPr>
          </a:p>
        </p:txBody>
      </p:sp>
      <p:sp>
        <p:nvSpPr>
          <p:cNvPr id="3" name="Segnaposto contenuto 2"/>
          <p:cNvSpPr>
            <a:spLocks noGrp="1"/>
          </p:cNvSpPr>
          <p:nvPr>
            <p:ph idx="1"/>
          </p:nvPr>
        </p:nvSpPr>
        <p:spPr>
          <a:xfrm>
            <a:off x="107504" y="1581037"/>
            <a:ext cx="8928992" cy="4757758"/>
          </a:xfrm>
        </p:spPr>
        <p:txBody>
          <a:bodyPr>
            <a:normAutofit fontScale="92500"/>
          </a:bodyPr>
          <a:lstStyle/>
          <a:p>
            <a:pPr marL="0" indent="0">
              <a:buNone/>
            </a:pPr>
            <a:endParaRPr lang="it-IT" dirty="0"/>
          </a:p>
          <a:p>
            <a:pPr marL="0" indent="0" algn="just">
              <a:buNone/>
            </a:pPr>
            <a:r>
              <a:rPr lang="it-IT" sz="3800" dirty="0" smtClean="0"/>
              <a:t>Le «buone pratiche» devono diventare parte integrante del sistema scuola.</a:t>
            </a:r>
          </a:p>
          <a:p>
            <a:pPr marL="0" indent="0" algn="just">
              <a:buNone/>
            </a:pPr>
            <a:r>
              <a:rPr lang="it-IT" sz="3800" dirty="0" smtClean="0"/>
              <a:t>Gli interventi delle politiche interculturali si sviluppano su tre fronti:</a:t>
            </a:r>
          </a:p>
          <a:p>
            <a:pPr algn="just"/>
            <a:r>
              <a:rPr lang="it-IT" sz="3800" b="1" i="1" dirty="0"/>
              <a:t>azioni d’integrazione, </a:t>
            </a:r>
            <a:r>
              <a:rPr lang="it-IT" sz="3800" dirty="0"/>
              <a:t>orientate all’accoglienza e all’inserimento dei nuovi studenti </a:t>
            </a:r>
            <a:r>
              <a:rPr lang="it-IT" sz="3800" dirty="0" smtClean="0"/>
              <a:t>e studentesse </a:t>
            </a:r>
            <a:r>
              <a:rPr lang="it-IT" sz="3800" dirty="0"/>
              <a:t>nel sistema scolastico, che prevede specifici elementi di supporto e di organizzazione </a:t>
            </a:r>
            <a:r>
              <a:rPr lang="it-IT" sz="3800" dirty="0" smtClean="0"/>
              <a:t>per rendere </a:t>
            </a:r>
            <a:r>
              <a:rPr lang="it-IT" sz="3800" dirty="0"/>
              <a:t>la scuola più accessibile a tutti</a:t>
            </a:r>
          </a:p>
        </p:txBody>
      </p:sp>
      <p:pic>
        <p:nvPicPr>
          <p:cNvPr id="3074"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421" y="71481"/>
            <a:ext cx="2381250"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5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71526" y="116632"/>
            <a:ext cx="6929486" cy="1143000"/>
          </a:xfrm>
        </p:spPr>
        <p:txBody>
          <a:bodyPr/>
          <a:lstStyle/>
          <a:p>
            <a:r>
              <a:rPr lang="it-IT" b="1" dirty="0" smtClean="0">
                <a:solidFill>
                  <a:srgbClr val="0070C0"/>
                </a:solidFill>
              </a:rPr>
              <a:t>LE BUONE PRATICHE</a:t>
            </a:r>
            <a:endParaRPr lang="it-IT" dirty="0">
              <a:solidFill>
                <a:srgbClr val="0070C0"/>
              </a:solidFill>
            </a:endParaRPr>
          </a:p>
        </p:txBody>
      </p:sp>
      <p:sp>
        <p:nvSpPr>
          <p:cNvPr id="3" name="Segnaposto contenuto 2"/>
          <p:cNvSpPr>
            <a:spLocks noGrp="1"/>
          </p:cNvSpPr>
          <p:nvPr>
            <p:ph idx="1"/>
          </p:nvPr>
        </p:nvSpPr>
        <p:spPr>
          <a:xfrm>
            <a:off x="107504" y="1484784"/>
            <a:ext cx="8784976" cy="5265712"/>
          </a:xfrm>
        </p:spPr>
        <p:txBody>
          <a:bodyPr>
            <a:normAutofit/>
          </a:bodyPr>
          <a:lstStyle/>
          <a:p>
            <a:pPr marL="0" indent="0" algn="just">
              <a:buNone/>
            </a:pPr>
            <a:r>
              <a:rPr lang="it-IT" b="1" i="1" dirty="0" smtClean="0"/>
              <a:t>Interazione interculturale: </a:t>
            </a:r>
            <a:r>
              <a:rPr lang="it-IT" dirty="0" smtClean="0"/>
              <a:t>mira alla creazione </a:t>
            </a:r>
            <a:r>
              <a:rPr lang="it-IT" dirty="0"/>
              <a:t>di un clima plurale che valorizzi la diversità nella pari dignità e ad una gestione pedagogica </a:t>
            </a:r>
            <a:r>
              <a:rPr lang="it-IT" dirty="0" smtClean="0"/>
              <a:t>e didattica </a:t>
            </a:r>
            <a:r>
              <a:rPr lang="it-IT" dirty="0"/>
              <a:t>che favorisca l’instaurarsi di relazioni positive, contrastando i pregiudizi, il razzismo e </a:t>
            </a:r>
            <a:r>
              <a:rPr lang="it-IT" dirty="0" smtClean="0"/>
              <a:t>la discriminazione.</a:t>
            </a:r>
          </a:p>
          <a:p>
            <a:pPr marL="0" indent="0" algn="just">
              <a:buNone/>
            </a:pPr>
            <a:r>
              <a:rPr lang="it-IT" b="1" i="1" dirty="0"/>
              <a:t>A</a:t>
            </a:r>
            <a:r>
              <a:rPr lang="it-IT" b="1" i="1" dirty="0" smtClean="0"/>
              <a:t>ttori </a:t>
            </a:r>
            <a:r>
              <a:rPr lang="it-IT" b="1" i="1" dirty="0"/>
              <a:t>e </a:t>
            </a:r>
            <a:r>
              <a:rPr lang="it-IT" b="1" i="1" dirty="0" smtClean="0"/>
              <a:t> risorse:</a:t>
            </a:r>
            <a:r>
              <a:rPr lang="it-IT" dirty="0"/>
              <a:t> implicano interventi </a:t>
            </a:r>
            <a:r>
              <a:rPr lang="it-IT" dirty="0" smtClean="0"/>
              <a:t>organizzativi e </a:t>
            </a:r>
            <a:r>
              <a:rPr lang="it-IT" dirty="0"/>
              <a:t>strumentali all’interno della scuola, quali la formazione e organizzazione del personale, la </a:t>
            </a:r>
            <a:r>
              <a:rPr lang="it-IT" dirty="0" smtClean="0"/>
              <a:t>disposizione delle </a:t>
            </a:r>
            <a:r>
              <a:rPr lang="it-IT" dirty="0"/>
              <a:t>risorse, i tempi e le attività scolastiche, nonché, all’esterno della scuola, gli interventi </a:t>
            </a:r>
            <a:r>
              <a:rPr lang="it-IT" dirty="0" smtClean="0"/>
              <a:t>che favoriscono </a:t>
            </a:r>
            <a:r>
              <a:rPr lang="it-IT" dirty="0"/>
              <a:t>la formazione di reti territoriali tra la scuola, le famiglie, le associazioni, gli attori </a:t>
            </a:r>
            <a:r>
              <a:rPr lang="it-IT" dirty="0" smtClean="0"/>
              <a:t>economici e </a:t>
            </a:r>
            <a:r>
              <a:rPr lang="it-IT" dirty="0"/>
              <a:t>sociali del territorio e gli enti </a:t>
            </a:r>
            <a:r>
              <a:rPr lang="it-IT" dirty="0" smtClean="0"/>
              <a:t>locali.</a:t>
            </a:r>
            <a:endParaRPr lang="it-IT" dirty="0"/>
          </a:p>
        </p:txBody>
      </p:sp>
    </p:spTree>
    <p:extLst>
      <p:ext uri="{BB962C8B-B14F-4D97-AF65-F5344CB8AC3E}">
        <p14:creationId xmlns:p14="http://schemas.microsoft.com/office/powerpoint/2010/main" val="10478085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 </a:t>
            </a:r>
            <a:r>
              <a:rPr lang="it-IT" b="1" dirty="0" smtClean="0">
                <a:solidFill>
                  <a:srgbClr val="0070C0"/>
                </a:solidFill>
              </a:rPr>
              <a:t>“BUONE PRASSI” IN SINTESI</a:t>
            </a:r>
            <a:endParaRPr lang="it-IT" b="1" dirty="0">
              <a:solidFill>
                <a:srgbClr val="0070C0"/>
              </a:solidFill>
            </a:endParaRPr>
          </a:p>
        </p:txBody>
      </p:sp>
      <p:sp>
        <p:nvSpPr>
          <p:cNvPr id="3" name="Segnaposto contenuto 2"/>
          <p:cNvSpPr>
            <a:spLocks noGrp="1"/>
          </p:cNvSpPr>
          <p:nvPr>
            <p:ph idx="1"/>
          </p:nvPr>
        </p:nvSpPr>
        <p:spPr>
          <a:xfrm>
            <a:off x="15606" y="1417602"/>
            <a:ext cx="8948881" cy="5544616"/>
          </a:xfrm>
        </p:spPr>
        <p:txBody>
          <a:bodyPr>
            <a:normAutofit fontScale="92500" lnSpcReduction="20000"/>
          </a:bodyPr>
          <a:lstStyle/>
          <a:p>
            <a:pPr marL="0" indent="0">
              <a:buNone/>
            </a:pPr>
            <a:endParaRPr lang="it-IT" dirty="0"/>
          </a:p>
          <a:p>
            <a:pPr algn="just"/>
            <a:r>
              <a:rPr lang="it-IT" sz="4000" dirty="0"/>
              <a:t>Il coinvolgimento e la condivisione di tutti gli attori della scuola</a:t>
            </a:r>
          </a:p>
          <a:p>
            <a:pPr algn="just"/>
            <a:r>
              <a:rPr lang="it-IT" sz="4000" dirty="0" smtClean="0"/>
              <a:t>La </a:t>
            </a:r>
            <a:r>
              <a:rPr lang="it-IT" sz="4000" dirty="0"/>
              <a:t>collocazione nel territorio, le collaborazioni con l’</a:t>
            </a:r>
            <a:r>
              <a:rPr lang="it-IT" sz="4000" dirty="0" err="1"/>
              <a:t>extrascuola</a:t>
            </a:r>
            <a:endParaRPr lang="it-IT" sz="4000" dirty="0"/>
          </a:p>
          <a:p>
            <a:pPr algn="just"/>
            <a:r>
              <a:rPr lang="it-IT" sz="4000" dirty="0" smtClean="0"/>
              <a:t>L’esplicitazione chiara </a:t>
            </a:r>
            <a:r>
              <a:rPr lang="it-IT" sz="4000" dirty="0"/>
              <a:t>degli obiettivi educativi, la progettazione degli interventi, la valutazione dei risultati</a:t>
            </a:r>
          </a:p>
          <a:p>
            <a:pPr algn="just"/>
            <a:r>
              <a:rPr lang="it-IT" sz="4000" dirty="0" smtClean="0"/>
              <a:t>Lo </a:t>
            </a:r>
            <a:r>
              <a:rPr lang="it-IT" sz="4000" dirty="0"/>
              <a:t>sviluppo della professionalità dei docenti e lo sviluppo dell’innovazione </a:t>
            </a:r>
            <a:r>
              <a:rPr lang="it-IT" sz="4000" dirty="0" smtClean="0"/>
              <a:t>didattica</a:t>
            </a:r>
          </a:p>
          <a:p>
            <a:pPr algn="just"/>
            <a:r>
              <a:rPr lang="it-IT" sz="4000" dirty="0"/>
              <a:t>La documentazione delle attività</a:t>
            </a:r>
          </a:p>
          <a:p>
            <a:endParaRPr lang="it-IT" dirty="0"/>
          </a:p>
          <a:p>
            <a:endParaRPr lang="it-IT" dirty="0"/>
          </a:p>
        </p:txBody>
      </p:sp>
    </p:spTree>
    <p:extLst>
      <p:ext uri="{BB962C8B-B14F-4D97-AF65-F5344CB8AC3E}">
        <p14:creationId xmlns:p14="http://schemas.microsoft.com/office/powerpoint/2010/main" val="9988474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54187" y="263941"/>
            <a:ext cx="6667674" cy="836712"/>
          </a:xfrm>
        </p:spPr>
        <p:txBody>
          <a:bodyPr>
            <a:normAutofit/>
          </a:bodyPr>
          <a:lstStyle/>
          <a:p>
            <a:r>
              <a:rPr lang="it-IT" sz="4000" b="1" dirty="0" smtClean="0">
                <a:solidFill>
                  <a:srgbClr val="0070C0"/>
                </a:solidFill>
              </a:rPr>
              <a:t>LA CLASSE INTERCULTURALE</a:t>
            </a:r>
            <a:endParaRPr lang="it-IT" sz="4000" b="1" dirty="0">
              <a:solidFill>
                <a:srgbClr val="0070C0"/>
              </a:solidFill>
            </a:endParaRPr>
          </a:p>
        </p:txBody>
      </p:sp>
      <p:sp>
        <p:nvSpPr>
          <p:cNvPr id="3" name="Segnaposto contenuto 2"/>
          <p:cNvSpPr>
            <a:spLocks noGrp="1"/>
          </p:cNvSpPr>
          <p:nvPr>
            <p:ph idx="1"/>
          </p:nvPr>
        </p:nvSpPr>
        <p:spPr>
          <a:xfrm>
            <a:off x="179512" y="860538"/>
            <a:ext cx="8784976" cy="5664805"/>
          </a:xfrm>
        </p:spPr>
        <p:txBody>
          <a:bodyPr>
            <a:normAutofit/>
          </a:bodyPr>
          <a:lstStyle/>
          <a:p>
            <a:pPr marL="0" indent="0" algn="just">
              <a:buNone/>
            </a:pPr>
            <a:endParaRPr lang="it-IT" dirty="0" smtClean="0"/>
          </a:p>
          <a:p>
            <a:pPr marL="0" indent="0" algn="just">
              <a:buNone/>
            </a:pPr>
            <a:endParaRPr lang="it-IT" dirty="0"/>
          </a:p>
          <a:p>
            <a:pPr marL="0" indent="0" algn="just">
              <a:buNone/>
            </a:pPr>
            <a:endParaRPr lang="it-IT" dirty="0" smtClean="0"/>
          </a:p>
          <a:p>
            <a:pPr marL="0" indent="0" algn="just">
              <a:buNone/>
            </a:pPr>
            <a:r>
              <a:rPr lang="it-IT" sz="4000" dirty="0" smtClean="0"/>
              <a:t>Nelle </a:t>
            </a:r>
            <a:r>
              <a:rPr lang="it-IT" sz="4000" dirty="0"/>
              <a:t>classi culturalmente miste la partecipazione degli allievi è condizione fondamentale per creare un legame che sia sentito e collettivo. Il coinvolgimento di bambini di culture diverse ha maggiore successo in quelle classi in cui gli allievi sono abituati a lavorare in gruppo (</a:t>
            </a:r>
            <a:r>
              <a:rPr lang="it-IT" sz="4000" b="1" dirty="0"/>
              <a:t>cooperative learning</a:t>
            </a:r>
            <a:r>
              <a:rPr lang="it-IT" sz="4000" dirty="0"/>
              <a:t>) o in laboratori. </a:t>
            </a:r>
            <a:endParaRPr lang="it-IT" sz="4000" dirty="0" smtClean="0"/>
          </a:p>
        </p:txBody>
      </p:sp>
      <p:sp>
        <p:nvSpPr>
          <p:cNvPr id="4" name="Freccia in giù 3"/>
          <p:cNvSpPr/>
          <p:nvPr/>
        </p:nvSpPr>
        <p:spPr>
          <a:xfrm>
            <a:off x="4545708" y="134076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396918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188640"/>
            <a:ext cx="6929486" cy="1143000"/>
          </a:xfrm>
        </p:spPr>
        <p:txBody>
          <a:bodyPr/>
          <a:lstStyle/>
          <a:p>
            <a:r>
              <a:rPr lang="it-IT" b="1" dirty="0">
                <a:solidFill>
                  <a:srgbClr val="0070C0"/>
                </a:solidFill>
              </a:rPr>
              <a:t>LA CLASSE INTERCULTURALE</a:t>
            </a:r>
            <a:endParaRPr lang="it-IT" dirty="0"/>
          </a:p>
        </p:txBody>
      </p:sp>
      <p:sp>
        <p:nvSpPr>
          <p:cNvPr id="3" name="Segnaposto contenuto 2"/>
          <p:cNvSpPr>
            <a:spLocks noGrp="1"/>
          </p:cNvSpPr>
          <p:nvPr>
            <p:ph idx="1"/>
          </p:nvPr>
        </p:nvSpPr>
        <p:spPr>
          <a:xfrm>
            <a:off x="107504" y="1943124"/>
            <a:ext cx="8784976" cy="4781128"/>
          </a:xfrm>
        </p:spPr>
        <p:txBody>
          <a:bodyPr>
            <a:normAutofit lnSpcReduction="10000"/>
          </a:bodyPr>
          <a:lstStyle/>
          <a:p>
            <a:pPr marL="0" indent="0" algn="just">
              <a:buNone/>
            </a:pPr>
            <a:r>
              <a:rPr lang="it-IT" dirty="0" smtClean="0"/>
              <a:t> </a:t>
            </a:r>
            <a:r>
              <a:rPr lang="it-IT" sz="4400" b="1" dirty="0" smtClean="0"/>
              <a:t>CLASSE</a:t>
            </a:r>
            <a:r>
              <a:rPr lang="it-IT" sz="4400" dirty="0" smtClean="0"/>
              <a:t>                  diventa  </a:t>
            </a:r>
            <a:r>
              <a:rPr lang="it-IT" sz="4400" dirty="0"/>
              <a:t>l’oggetto privilegiato di osservazione, analisi e interventi mirati: essa va intesa come luogo in cui si sviluppano i rapporti tra gli alunni e tra alunni e insegnante, e in cui si misura l’efficacia della scuola nel conciliare le esigenze dettate da un lato dal curricolo formativo-educativo e dall'altro dalle motivazioni e aspettative dei genitori.</a:t>
            </a:r>
          </a:p>
          <a:p>
            <a:pPr algn="just"/>
            <a:endParaRPr lang="it-IT" sz="4000" dirty="0"/>
          </a:p>
        </p:txBody>
      </p:sp>
      <p:sp>
        <p:nvSpPr>
          <p:cNvPr id="4" name="Freccia a destra 3"/>
          <p:cNvSpPr/>
          <p:nvPr/>
        </p:nvSpPr>
        <p:spPr>
          <a:xfrm>
            <a:off x="2123728" y="2060848"/>
            <a:ext cx="11521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277412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3374"/>
            <a:ext cx="8424936" cy="1389402"/>
          </a:xfrm>
        </p:spPr>
        <p:txBody>
          <a:bodyPr>
            <a:normAutofit fontScale="90000"/>
          </a:bodyPr>
          <a:lstStyle/>
          <a:p>
            <a:r>
              <a:rPr lang="it-IT" sz="2200" b="1" dirty="0" smtClean="0">
                <a:solidFill>
                  <a:srgbClr val="0070C0"/>
                </a:solidFill>
                <a:latin typeface="Arial Black" panose="020B0A04020102020204" pitchFamily="34" charset="0"/>
              </a:rPr>
              <a:t>La </a:t>
            </a:r>
            <a:r>
              <a:rPr lang="it-IT" sz="2200" b="1" dirty="0">
                <a:solidFill>
                  <a:srgbClr val="0070C0"/>
                </a:solidFill>
                <a:latin typeface="Arial Black" panose="020B0A04020102020204" pitchFamily="34" charset="0"/>
              </a:rPr>
              <a:t>scelta dell’educazione interculturale</a:t>
            </a:r>
            <a:br>
              <a:rPr lang="it-IT" sz="2200" b="1" dirty="0">
                <a:solidFill>
                  <a:srgbClr val="0070C0"/>
                </a:solidFill>
                <a:latin typeface="Arial Black" panose="020B0A04020102020204" pitchFamily="34" charset="0"/>
              </a:rPr>
            </a:br>
            <a:r>
              <a:rPr lang="it-IT" sz="2200" b="1" dirty="0">
                <a:solidFill>
                  <a:srgbClr val="0070C0"/>
                </a:solidFill>
                <a:latin typeface="Arial Black" panose="020B0A04020102020204" pitchFamily="34" charset="0"/>
              </a:rPr>
              <a:t>Linee guida per l’accoglienza e </a:t>
            </a:r>
            <a:r>
              <a:rPr lang="it-IT" sz="2200" b="1" dirty="0" smtClean="0">
                <a:solidFill>
                  <a:srgbClr val="0070C0"/>
                </a:solidFill>
                <a:latin typeface="Arial Black" panose="020B0A04020102020204" pitchFamily="34" charset="0"/>
              </a:rPr>
              <a:t>l’integrazione degli </a:t>
            </a:r>
            <a:r>
              <a:rPr lang="it-IT" sz="2200" b="1" dirty="0">
                <a:solidFill>
                  <a:srgbClr val="0070C0"/>
                </a:solidFill>
                <a:latin typeface="Arial Black" panose="020B0A04020102020204" pitchFamily="34" charset="0"/>
              </a:rPr>
              <a:t>alunni </a:t>
            </a:r>
            <a:r>
              <a:rPr lang="it-IT" sz="2200" b="1" dirty="0" smtClean="0">
                <a:solidFill>
                  <a:srgbClr val="0070C0"/>
                </a:solidFill>
                <a:latin typeface="Arial Black" panose="020B0A04020102020204" pitchFamily="34" charset="0"/>
              </a:rPr>
              <a:t>stranieri</a:t>
            </a:r>
            <a:r>
              <a:rPr lang="it-IT" sz="2200" b="1" dirty="0">
                <a:solidFill>
                  <a:srgbClr val="0070C0"/>
                </a:solidFill>
                <a:latin typeface="Arial Black" panose="020B0A04020102020204" pitchFamily="34" charset="0"/>
              </a:rPr>
              <a:t/>
            </a:r>
            <a:br>
              <a:rPr lang="it-IT" sz="2200" b="1" dirty="0">
                <a:solidFill>
                  <a:srgbClr val="0070C0"/>
                </a:solidFill>
                <a:latin typeface="Arial Black" panose="020B0A04020102020204" pitchFamily="34" charset="0"/>
              </a:rPr>
            </a:br>
            <a:r>
              <a:rPr lang="it-IT" sz="2000" b="1" dirty="0">
                <a:solidFill>
                  <a:srgbClr val="0070C0"/>
                </a:solidFill>
                <a:latin typeface="Arial Black" panose="020B0A04020102020204" pitchFamily="34" charset="0"/>
              </a:rPr>
              <a:t>C.M. n. 24, 1-3-06</a:t>
            </a:r>
          </a:p>
        </p:txBody>
      </p:sp>
      <p:sp>
        <p:nvSpPr>
          <p:cNvPr id="3" name="Segnaposto contenuto 2"/>
          <p:cNvSpPr>
            <a:spLocks noGrp="1"/>
          </p:cNvSpPr>
          <p:nvPr>
            <p:ph idx="1"/>
          </p:nvPr>
        </p:nvSpPr>
        <p:spPr>
          <a:xfrm>
            <a:off x="611560" y="1268760"/>
            <a:ext cx="7992888" cy="5589240"/>
          </a:xfrm>
        </p:spPr>
        <p:txBody>
          <a:bodyPr>
            <a:normAutofit/>
          </a:bodyPr>
          <a:lstStyle/>
          <a:p>
            <a:pPr marL="0" indent="0">
              <a:buNone/>
            </a:pPr>
            <a:endParaRPr lang="it-IT" sz="2000" dirty="0"/>
          </a:p>
          <a:p>
            <a:pPr algn="just"/>
            <a:r>
              <a:rPr lang="it-IT" dirty="0" smtClean="0"/>
              <a:t>L’integrazione </a:t>
            </a:r>
            <a:r>
              <a:rPr lang="it-IT" dirty="0"/>
              <a:t>degli alunni stranieri è un dato strutturale e riguarda tutto il sistema </a:t>
            </a:r>
            <a:r>
              <a:rPr lang="it-IT" dirty="0" smtClean="0"/>
              <a:t>scolastico.</a:t>
            </a:r>
            <a:endParaRPr lang="it-IT" dirty="0"/>
          </a:p>
          <a:p>
            <a:pPr algn="just"/>
            <a:r>
              <a:rPr lang="it-IT" dirty="0"/>
              <a:t>L’educazione interculturale costituisce lo sfondo da cui prende avvio la specificità di percorsi formativi rivolti ad alunni stranieri, nel contesto di attività che devono connotare l’azione educativa nei confronti di tutti </a:t>
            </a:r>
            <a:r>
              <a:rPr lang="it-IT" dirty="0" smtClean="0"/>
              <a:t>.</a:t>
            </a:r>
            <a:endParaRPr lang="it-IT" sz="2200" dirty="0"/>
          </a:p>
          <a:p>
            <a:pPr algn="just"/>
            <a:r>
              <a:rPr lang="it-IT" dirty="0" smtClean="0"/>
              <a:t>Percorsi </a:t>
            </a:r>
            <a:r>
              <a:rPr lang="it-IT" dirty="0"/>
              <a:t>che rifiutano sia la logica dell’assimilazione, sia la costruzione ed il rafforzamento di comunità etniche chiuse </a:t>
            </a:r>
            <a:r>
              <a:rPr lang="it-IT" dirty="0" smtClean="0"/>
              <a:t>MA siano </a:t>
            </a:r>
            <a:r>
              <a:rPr lang="it-IT" dirty="0"/>
              <a:t>orientati a favorire il confronto, il dialogo, il reciproco arricchimento entro la convivenza delle differenze.</a:t>
            </a:r>
          </a:p>
          <a:p>
            <a:pPr marL="0" indent="0">
              <a:buNone/>
            </a:pPr>
            <a:endParaRPr lang="it-IT" dirty="0"/>
          </a:p>
        </p:txBody>
      </p:sp>
    </p:spTree>
    <p:extLst>
      <p:ext uri="{BB962C8B-B14F-4D97-AF65-F5344CB8AC3E}">
        <p14:creationId xmlns:p14="http://schemas.microsoft.com/office/powerpoint/2010/main" val="10631074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23281" y="0"/>
            <a:ext cx="6929486" cy="1143000"/>
          </a:xfrm>
        </p:spPr>
        <p:txBody>
          <a:bodyPr/>
          <a:lstStyle/>
          <a:p>
            <a:r>
              <a:rPr lang="it-IT" b="1" dirty="0" smtClean="0">
                <a:solidFill>
                  <a:srgbClr val="0070C0"/>
                </a:solidFill>
              </a:rPr>
              <a:t>LA CLASSE INTERCULTURALE</a:t>
            </a:r>
            <a:endParaRPr lang="it-IT" b="1" dirty="0">
              <a:solidFill>
                <a:srgbClr val="0070C0"/>
              </a:solidFill>
            </a:endParaRPr>
          </a:p>
        </p:txBody>
      </p:sp>
      <p:sp>
        <p:nvSpPr>
          <p:cNvPr id="3" name="Segnaposto contenuto 2"/>
          <p:cNvSpPr>
            <a:spLocks noGrp="1"/>
          </p:cNvSpPr>
          <p:nvPr>
            <p:ph idx="1"/>
          </p:nvPr>
        </p:nvSpPr>
        <p:spPr>
          <a:xfrm>
            <a:off x="179512" y="1268760"/>
            <a:ext cx="8712968" cy="5589240"/>
          </a:xfrm>
        </p:spPr>
        <p:txBody>
          <a:bodyPr>
            <a:normAutofit fontScale="55000" lnSpcReduction="20000"/>
          </a:bodyPr>
          <a:lstStyle/>
          <a:p>
            <a:pPr marL="0" indent="0" algn="just">
              <a:buNone/>
            </a:pPr>
            <a:endParaRPr lang="it-IT" sz="3600" dirty="0" smtClean="0"/>
          </a:p>
          <a:p>
            <a:pPr marL="0" indent="0" algn="just">
              <a:buNone/>
            </a:pPr>
            <a:endParaRPr lang="it-IT" sz="3600" dirty="0"/>
          </a:p>
          <a:p>
            <a:pPr marL="0" indent="0" algn="just">
              <a:buNone/>
            </a:pPr>
            <a:endParaRPr lang="it-IT" sz="4300" dirty="0" smtClean="0"/>
          </a:p>
          <a:p>
            <a:pPr marL="0" indent="0" algn="just">
              <a:buNone/>
            </a:pPr>
            <a:r>
              <a:rPr lang="it-IT" sz="7300" dirty="0" smtClean="0"/>
              <a:t>Nella </a:t>
            </a:r>
            <a:r>
              <a:rPr lang="it-IT" sz="7300" b="1" dirty="0"/>
              <a:t>“classe cooperativa” </a:t>
            </a:r>
            <a:r>
              <a:rPr lang="it-IT" sz="7300" dirty="0"/>
              <a:t>ogni alunno sviluppa la consapevolezza che il contributo di tutti e di ciascuno è essenziale e prezioso per svolgere con successo il lavoro assegnato, la riuscita del singolo è correlata a quella degli altri e le difficoltà individuali possono essere superate grazie all'aiuto reciproco, il che consente di sperimentare i principi della tolleranza e del rispetto delle idee altrui verificando così che gli altri possono essere delle risorse</a:t>
            </a:r>
            <a:r>
              <a:rPr lang="it-IT" sz="7300" dirty="0" smtClean="0"/>
              <a:t>.</a:t>
            </a:r>
          </a:p>
          <a:p>
            <a:pPr marL="0" indent="0">
              <a:buNone/>
            </a:pPr>
            <a:r>
              <a:rPr lang="it-IT" sz="5200" dirty="0" smtClean="0"/>
              <a:t> </a:t>
            </a:r>
            <a:endParaRPr lang="it-IT" sz="5200" dirty="0"/>
          </a:p>
        </p:txBody>
      </p:sp>
      <p:sp>
        <p:nvSpPr>
          <p:cNvPr id="5" name="Freccia in giù 4"/>
          <p:cNvSpPr/>
          <p:nvPr/>
        </p:nvSpPr>
        <p:spPr>
          <a:xfrm>
            <a:off x="4545708" y="11430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999992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5436" y="53752"/>
            <a:ext cx="6929486" cy="1143000"/>
          </a:xfrm>
        </p:spPr>
        <p:txBody>
          <a:bodyPr/>
          <a:lstStyle/>
          <a:p>
            <a:r>
              <a:rPr lang="it-IT" b="1" dirty="0" smtClean="0">
                <a:solidFill>
                  <a:srgbClr val="0070C0"/>
                </a:solidFill>
              </a:rPr>
              <a:t>METODOLOGIA</a:t>
            </a:r>
            <a:endParaRPr lang="it-IT" b="1" dirty="0">
              <a:solidFill>
                <a:srgbClr val="0070C0"/>
              </a:solidFill>
            </a:endParaRPr>
          </a:p>
        </p:txBody>
      </p:sp>
      <p:sp>
        <p:nvSpPr>
          <p:cNvPr id="3" name="Segnaposto contenuto 2"/>
          <p:cNvSpPr>
            <a:spLocks noGrp="1"/>
          </p:cNvSpPr>
          <p:nvPr>
            <p:ph idx="1"/>
          </p:nvPr>
        </p:nvSpPr>
        <p:spPr/>
        <p:txBody>
          <a:bodyPr>
            <a:normAutofit/>
          </a:bodyPr>
          <a:lstStyle/>
          <a:p>
            <a:pPr marL="0" indent="0">
              <a:buNone/>
            </a:pPr>
            <a:r>
              <a:rPr lang="it-IT" sz="4000" b="1" i="1" dirty="0">
                <a:solidFill>
                  <a:srgbClr val="FF0000"/>
                </a:solidFill>
              </a:rPr>
              <a:t>Metodi </a:t>
            </a:r>
            <a:r>
              <a:rPr lang="it-IT" sz="4000" b="1" i="1" dirty="0" smtClean="0">
                <a:solidFill>
                  <a:srgbClr val="FF0000"/>
                </a:solidFill>
              </a:rPr>
              <a:t>decostruttivi</a:t>
            </a:r>
          </a:p>
          <a:p>
            <a:r>
              <a:rPr lang="it-IT" sz="4000" dirty="0" smtClean="0"/>
              <a:t>Mettersi </a:t>
            </a:r>
            <a:r>
              <a:rPr lang="it-IT" sz="4000" dirty="0"/>
              <a:t>nei panni dell’altro</a:t>
            </a:r>
          </a:p>
          <a:p>
            <a:r>
              <a:rPr lang="it-IT" sz="4000" dirty="0" smtClean="0"/>
              <a:t> </a:t>
            </a:r>
            <a:r>
              <a:rPr lang="it-IT" sz="4000" dirty="0"/>
              <a:t>Cambiare punto di vista</a:t>
            </a:r>
          </a:p>
          <a:p>
            <a:r>
              <a:rPr lang="it-IT" sz="4000" dirty="0" smtClean="0"/>
              <a:t> </a:t>
            </a:r>
            <a:r>
              <a:rPr lang="it-IT" sz="4000" dirty="0"/>
              <a:t>Acquisire nuove informazioni</a:t>
            </a:r>
          </a:p>
          <a:p>
            <a:r>
              <a:rPr lang="it-IT" sz="4000" dirty="0" smtClean="0"/>
              <a:t> </a:t>
            </a:r>
            <a:r>
              <a:rPr lang="it-IT" sz="4000" dirty="0"/>
              <a:t>Acquisire un nuovo stile </a:t>
            </a:r>
            <a:r>
              <a:rPr lang="it-IT" sz="4000" dirty="0" smtClean="0"/>
              <a:t>di negoziazione</a:t>
            </a:r>
            <a:endParaRPr lang="it-IT" sz="4000" dirty="0"/>
          </a:p>
          <a:p>
            <a:r>
              <a:rPr lang="it-IT" sz="4000" dirty="0" smtClean="0"/>
              <a:t> </a:t>
            </a:r>
            <a:r>
              <a:rPr lang="it-IT" sz="4000" dirty="0"/>
              <a:t>Allenare le capacità </a:t>
            </a:r>
            <a:r>
              <a:rPr lang="it-IT" sz="4000" dirty="0" smtClean="0"/>
              <a:t>di osservazione </a:t>
            </a:r>
            <a:r>
              <a:rPr lang="it-IT" sz="4000" dirty="0"/>
              <a:t>e di ascolto</a:t>
            </a:r>
          </a:p>
        </p:txBody>
      </p:sp>
      <p:pic>
        <p:nvPicPr>
          <p:cNvPr id="5122" name="Picture 2" descr="Risultati immagini per immagini intercult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196752"/>
            <a:ext cx="3201235" cy="321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5524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2168" y="18832"/>
            <a:ext cx="6929486" cy="1143000"/>
          </a:xfrm>
        </p:spPr>
        <p:txBody>
          <a:bodyPr/>
          <a:lstStyle/>
          <a:p>
            <a:r>
              <a:rPr lang="it-IT" b="1" dirty="0" smtClean="0">
                <a:solidFill>
                  <a:srgbClr val="0070C0"/>
                </a:solidFill>
              </a:rPr>
              <a:t>METODOLOGIA</a:t>
            </a:r>
            <a:endParaRPr lang="it-IT" b="1" dirty="0">
              <a:solidFill>
                <a:srgbClr val="0070C0"/>
              </a:solidFill>
            </a:endParaRPr>
          </a:p>
        </p:txBody>
      </p:sp>
      <p:sp>
        <p:nvSpPr>
          <p:cNvPr id="3" name="Segnaposto contenuto 2"/>
          <p:cNvSpPr>
            <a:spLocks noGrp="1"/>
          </p:cNvSpPr>
          <p:nvPr>
            <p:ph idx="1"/>
          </p:nvPr>
        </p:nvSpPr>
        <p:spPr>
          <a:xfrm>
            <a:off x="457200" y="1268760"/>
            <a:ext cx="7758138" cy="4757758"/>
          </a:xfrm>
        </p:spPr>
        <p:txBody>
          <a:bodyPr>
            <a:normAutofit/>
          </a:bodyPr>
          <a:lstStyle/>
          <a:p>
            <a:pPr marL="0" indent="0">
              <a:buNone/>
            </a:pPr>
            <a:r>
              <a:rPr lang="it-IT" sz="4000" b="1" i="1" dirty="0">
                <a:solidFill>
                  <a:srgbClr val="FF0000"/>
                </a:solidFill>
              </a:rPr>
              <a:t>Metodi </a:t>
            </a:r>
            <a:r>
              <a:rPr lang="it-IT" sz="4000" b="1" i="1" dirty="0" smtClean="0">
                <a:solidFill>
                  <a:srgbClr val="FF0000"/>
                </a:solidFill>
              </a:rPr>
              <a:t>ludico‐ esperienziali</a:t>
            </a:r>
          </a:p>
          <a:p>
            <a:r>
              <a:rPr lang="it-IT" sz="4000" i="1" dirty="0"/>
              <a:t>Giochi di ruolo</a:t>
            </a:r>
          </a:p>
          <a:p>
            <a:r>
              <a:rPr lang="it-IT" sz="4000" dirty="0" smtClean="0"/>
              <a:t> </a:t>
            </a:r>
            <a:r>
              <a:rPr lang="it-IT" sz="4000" i="1" dirty="0"/>
              <a:t>Giochi cooperativi</a:t>
            </a:r>
          </a:p>
          <a:p>
            <a:r>
              <a:rPr lang="it-IT" sz="4000" dirty="0" smtClean="0"/>
              <a:t> </a:t>
            </a:r>
            <a:r>
              <a:rPr lang="it-IT" sz="4000" i="1" dirty="0"/>
              <a:t>Giochi di simulazione</a:t>
            </a:r>
          </a:p>
          <a:p>
            <a:r>
              <a:rPr lang="it-IT" sz="4000" dirty="0" smtClean="0"/>
              <a:t> </a:t>
            </a:r>
            <a:r>
              <a:rPr lang="it-IT" sz="4000" i="1" dirty="0"/>
              <a:t>Problem solving</a:t>
            </a:r>
          </a:p>
          <a:p>
            <a:r>
              <a:rPr lang="it-IT" sz="4000" dirty="0" smtClean="0"/>
              <a:t> </a:t>
            </a:r>
            <a:r>
              <a:rPr lang="it-IT" sz="4000" i="1" dirty="0"/>
              <a:t>Dinamiche di gruppo </a:t>
            </a:r>
            <a:r>
              <a:rPr lang="it-IT" sz="4000" i="1" dirty="0" smtClean="0"/>
              <a:t>con interazioni </a:t>
            </a:r>
            <a:r>
              <a:rPr lang="it-IT" sz="4000" i="1" dirty="0"/>
              <a:t>controllate</a:t>
            </a:r>
            <a:endParaRPr lang="it-IT" sz="4000" dirty="0"/>
          </a:p>
        </p:txBody>
      </p:sp>
      <p:pic>
        <p:nvPicPr>
          <p:cNvPr id="6146"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420888"/>
            <a:ext cx="2857500" cy="178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2847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6918" y="0"/>
            <a:ext cx="6929486" cy="1143000"/>
          </a:xfrm>
        </p:spPr>
        <p:txBody>
          <a:bodyPr/>
          <a:lstStyle/>
          <a:p>
            <a:r>
              <a:rPr lang="it-IT" b="1" dirty="0" smtClean="0">
                <a:solidFill>
                  <a:srgbClr val="0070C0"/>
                </a:solidFill>
              </a:rPr>
              <a:t>METODOLOGIA</a:t>
            </a:r>
            <a:endParaRPr lang="it-IT" b="1" dirty="0">
              <a:solidFill>
                <a:srgbClr val="0070C0"/>
              </a:solidFill>
            </a:endParaRPr>
          </a:p>
        </p:txBody>
      </p:sp>
      <p:sp>
        <p:nvSpPr>
          <p:cNvPr id="3" name="Segnaposto contenuto 2"/>
          <p:cNvSpPr>
            <a:spLocks noGrp="1"/>
          </p:cNvSpPr>
          <p:nvPr>
            <p:ph idx="1"/>
          </p:nvPr>
        </p:nvSpPr>
        <p:spPr>
          <a:xfrm>
            <a:off x="539552" y="1196752"/>
            <a:ext cx="7758138" cy="4757758"/>
          </a:xfrm>
        </p:spPr>
        <p:txBody>
          <a:bodyPr>
            <a:noAutofit/>
          </a:bodyPr>
          <a:lstStyle/>
          <a:p>
            <a:pPr marL="0" indent="0">
              <a:buNone/>
            </a:pPr>
            <a:r>
              <a:rPr lang="it-IT" sz="3600" b="1" i="1" dirty="0" smtClean="0">
                <a:solidFill>
                  <a:srgbClr val="FF0000"/>
                </a:solidFill>
              </a:rPr>
              <a:t>Metodi Narrativi</a:t>
            </a:r>
            <a:endParaRPr lang="it-IT" sz="3600" b="1" dirty="0" smtClean="0">
              <a:solidFill>
                <a:srgbClr val="FF0000"/>
              </a:solidFill>
            </a:endParaRPr>
          </a:p>
          <a:p>
            <a:r>
              <a:rPr lang="it-IT" sz="3600" dirty="0" smtClean="0"/>
              <a:t>Storytelling</a:t>
            </a:r>
            <a:endParaRPr lang="it-IT" sz="3600" dirty="0"/>
          </a:p>
          <a:p>
            <a:r>
              <a:rPr lang="it-IT" sz="3600" dirty="0" smtClean="0"/>
              <a:t> </a:t>
            </a:r>
            <a:r>
              <a:rPr lang="it-IT" sz="3600" dirty="0"/>
              <a:t>Letteratura della migrazione</a:t>
            </a:r>
          </a:p>
          <a:p>
            <a:r>
              <a:rPr lang="it-IT" sz="3600" dirty="0" smtClean="0"/>
              <a:t> </a:t>
            </a:r>
            <a:r>
              <a:rPr lang="it-IT" sz="3600" dirty="0"/>
              <a:t>Metodi autobiografici</a:t>
            </a:r>
          </a:p>
          <a:p>
            <a:r>
              <a:rPr lang="it-IT" sz="3600" dirty="0" smtClean="0"/>
              <a:t> </a:t>
            </a:r>
            <a:r>
              <a:rPr lang="it-IT" sz="3600" dirty="0"/>
              <a:t>Produzione audiovisiva</a:t>
            </a:r>
          </a:p>
          <a:p>
            <a:r>
              <a:rPr lang="it-IT" sz="3600" dirty="0" smtClean="0"/>
              <a:t> </a:t>
            </a:r>
            <a:r>
              <a:rPr lang="it-IT" sz="3600" dirty="0"/>
              <a:t>Laboratori di scrittura</a:t>
            </a:r>
          </a:p>
          <a:p>
            <a:r>
              <a:rPr lang="it-IT" sz="3600" dirty="0" smtClean="0"/>
              <a:t> </a:t>
            </a:r>
            <a:r>
              <a:rPr lang="it-IT" sz="3600" dirty="0"/>
              <a:t>Narrazioni collettive</a:t>
            </a:r>
          </a:p>
          <a:p>
            <a:r>
              <a:rPr lang="it-IT" sz="3600" dirty="0" smtClean="0"/>
              <a:t> </a:t>
            </a:r>
            <a:r>
              <a:rPr lang="it-IT" sz="3600" dirty="0"/>
              <a:t>Riscrivere </a:t>
            </a:r>
            <a:r>
              <a:rPr lang="it-IT" sz="3600"/>
              <a:t>le </a:t>
            </a:r>
            <a:r>
              <a:rPr lang="it-IT" sz="3600" smtClean="0"/>
              <a:t>fiabe</a:t>
            </a:r>
            <a:endParaRPr lang="it-IT" sz="3600" dirty="0"/>
          </a:p>
        </p:txBody>
      </p:sp>
      <p:pic>
        <p:nvPicPr>
          <p:cNvPr id="4" name="Immagine 3"/>
          <p:cNvPicPr>
            <a:picLocks noChangeAspect="1"/>
          </p:cNvPicPr>
          <p:nvPr/>
        </p:nvPicPr>
        <p:blipFill>
          <a:blip r:embed="rId2"/>
          <a:stretch>
            <a:fillRect/>
          </a:stretch>
        </p:blipFill>
        <p:spPr>
          <a:xfrm>
            <a:off x="5004048" y="1423115"/>
            <a:ext cx="3607801" cy="4577344"/>
          </a:xfrm>
          <a:prstGeom prst="rect">
            <a:avLst/>
          </a:prstGeom>
        </p:spPr>
      </p:pic>
    </p:spTree>
    <p:extLst>
      <p:ext uri="{BB962C8B-B14F-4D97-AF65-F5344CB8AC3E}">
        <p14:creationId xmlns:p14="http://schemas.microsoft.com/office/powerpoint/2010/main" val="20997827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0"/>
            <a:ext cx="6929486" cy="1143000"/>
          </a:xfrm>
        </p:spPr>
        <p:txBody>
          <a:bodyPr/>
          <a:lstStyle/>
          <a:p>
            <a:r>
              <a:rPr lang="it-IT" b="1" dirty="0" smtClean="0">
                <a:solidFill>
                  <a:srgbClr val="0070C0"/>
                </a:solidFill>
              </a:rPr>
              <a:t>METODOLOGIA</a:t>
            </a:r>
            <a:endParaRPr lang="it-IT" b="1" dirty="0">
              <a:solidFill>
                <a:srgbClr val="0070C0"/>
              </a:solidFill>
            </a:endParaRPr>
          </a:p>
        </p:txBody>
      </p:sp>
      <p:sp>
        <p:nvSpPr>
          <p:cNvPr id="3" name="Segnaposto contenuto 2"/>
          <p:cNvSpPr>
            <a:spLocks noGrp="1"/>
          </p:cNvSpPr>
          <p:nvPr>
            <p:ph idx="1"/>
          </p:nvPr>
        </p:nvSpPr>
        <p:spPr>
          <a:xfrm>
            <a:off x="395536" y="1143000"/>
            <a:ext cx="8496944" cy="5238328"/>
          </a:xfrm>
        </p:spPr>
        <p:txBody>
          <a:bodyPr>
            <a:normAutofit fontScale="92500" lnSpcReduction="20000"/>
          </a:bodyPr>
          <a:lstStyle/>
          <a:p>
            <a:pPr marL="0" indent="0">
              <a:buNone/>
            </a:pPr>
            <a:r>
              <a:rPr lang="it-IT" b="1" i="1" dirty="0" smtClean="0">
                <a:solidFill>
                  <a:srgbClr val="FF0000"/>
                </a:solidFill>
              </a:rPr>
              <a:t>Metodi Espressivi</a:t>
            </a:r>
          </a:p>
          <a:p>
            <a:pPr marL="0" indent="0">
              <a:buNone/>
            </a:pPr>
            <a:endParaRPr lang="it-IT" b="1" i="1" dirty="0" smtClean="0">
              <a:solidFill>
                <a:srgbClr val="FF0000"/>
              </a:solidFill>
            </a:endParaRPr>
          </a:p>
          <a:p>
            <a:r>
              <a:rPr lang="it-IT" dirty="0" smtClean="0"/>
              <a:t>Metodi </a:t>
            </a:r>
            <a:r>
              <a:rPr lang="it-IT" dirty="0"/>
              <a:t>a mediazione corporea</a:t>
            </a:r>
          </a:p>
          <a:p>
            <a:r>
              <a:rPr lang="it-IT" dirty="0" smtClean="0"/>
              <a:t> </a:t>
            </a:r>
            <a:r>
              <a:rPr lang="it-IT" dirty="0"/>
              <a:t>Disegno e pittura</a:t>
            </a:r>
          </a:p>
          <a:p>
            <a:r>
              <a:rPr lang="it-IT" dirty="0" smtClean="0"/>
              <a:t> </a:t>
            </a:r>
            <a:r>
              <a:rPr lang="it-IT" dirty="0"/>
              <a:t>Composizioni </a:t>
            </a:r>
            <a:r>
              <a:rPr lang="it-IT" dirty="0" smtClean="0"/>
              <a:t>manuali simboliche </a:t>
            </a:r>
            <a:r>
              <a:rPr lang="it-IT" dirty="0"/>
              <a:t>(foresta di </a:t>
            </a:r>
            <a:r>
              <a:rPr lang="it-IT" dirty="0" smtClean="0"/>
              <a:t>alberi genealogici</a:t>
            </a:r>
            <a:r>
              <a:rPr lang="it-IT" dirty="0"/>
              <a:t>, ad es.)</a:t>
            </a:r>
          </a:p>
          <a:p>
            <a:r>
              <a:rPr lang="it-IT" dirty="0" smtClean="0"/>
              <a:t> </a:t>
            </a:r>
            <a:r>
              <a:rPr lang="it-IT" dirty="0"/>
              <a:t>Laboratori sulle emozioni</a:t>
            </a:r>
          </a:p>
          <a:p>
            <a:r>
              <a:rPr lang="it-IT" dirty="0" smtClean="0"/>
              <a:t> </a:t>
            </a:r>
            <a:r>
              <a:rPr lang="it-IT" dirty="0"/>
              <a:t>Arte cooperativa</a:t>
            </a:r>
          </a:p>
          <a:p>
            <a:r>
              <a:rPr lang="it-IT" dirty="0" smtClean="0"/>
              <a:t> </a:t>
            </a:r>
            <a:r>
              <a:rPr lang="it-IT" dirty="0"/>
              <a:t>Musica e danza</a:t>
            </a:r>
          </a:p>
          <a:p>
            <a:r>
              <a:rPr lang="it-IT" dirty="0" smtClean="0"/>
              <a:t> </a:t>
            </a:r>
            <a:r>
              <a:rPr lang="it-IT" dirty="0"/>
              <a:t>Interpretazione di immagini</a:t>
            </a:r>
          </a:p>
          <a:p>
            <a:r>
              <a:rPr lang="it-IT" dirty="0" smtClean="0"/>
              <a:t> </a:t>
            </a:r>
            <a:r>
              <a:rPr lang="it-IT" dirty="0"/>
              <a:t>Laboratori fotografici</a:t>
            </a:r>
          </a:p>
          <a:p>
            <a:r>
              <a:rPr lang="it-IT" dirty="0" smtClean="0"/>
              <a:t> </a:t>
            </a:r>
            <a:r>
              <a:rPr lang="it-IT" dirty="0"/>
              <a:t>Teatro</a:t>
            </a:r>
          </a:p>
        </p:txBody>
      </p:sp>
      <p:pic>
        <p:nvPicPr>
          <p:cNvPr id="5" name="Immagine 4"/>
          <p:cNvPicPr>
            <a:picLocks noChangeAspect="1"/>
          </p:cNvPicPr>
          <p:nvPr/>
        </p:nvPicPr>
        <p:blipFill>
          <a:blip r:embed="rId2"/>
          <a:stretch>
            <a:fillRect/>
          </a:stretch>
        </p:blipFill>
        <p:spPr>
          <a:xfrm>
            <a:off x="5292080" y="3859609"/>
            <a:ext cx="2473090" cy="2542969"/>
          </a:xfrm>
          <a:prstGeom prst="rect">
            <a:avLst/>
          </a:prstGeom>
        </p:spPr>
      </p:pic>
    </p:spTree>
    <p:extLst>
      <p:ext uri="{BB962C8B-B14F-4D97-AF65-F5344CB8AC3E}">
        <p14:creationId xmlns:p14="http://schemas.microsoft.com/office/powerpoint/2010/main" val="25635254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1273" y="23374"/>
            <a:ext cx="6929486" cy="1143000"/>
          </a:xfrm>
        </p:spPr>
        <p:txBody>
          <a:bodyPr>
            <a:normAutofit fontScale="90000"/>
          </a:bodyPr>
          <a:lstStyle/>
          <a:p>
            <a:r>
              <a:rPr lang="it-IT" b="1" dirty="0" smtClean="0">
                <a:solidFill>
                  <a:srgbClr val="0070C0"/>
                </a:solidFill>
              </a:rPr>
              <a:t>Attività per </a:t>
            </a:r>
            <a:r>
              <a:rPr lang="it-IT" b="1" dirty="0">
                <a:solidFill>
                  <a:srgbClr val="0070C0"/>
                </a:solidFill>
              </a:rPr>
              <a:t>l’educazione interculturale</a:t>
            </a:r>
          </a:p>
        </p:txBody>
      </p:sp>
      <p:sp>
        <p:nvSpPr>
          <p:cNvPr id="3" name="Segnaposto contenuto 2"/>
          <p:cNvSpPr>
            <a:spLocks noGrp="1"/>
          </p:cNvSpPr>
          <p:nvPr>
            <p:ph idx="1"/>
          </p:nvPr>
        </p:nvSpPr>
        <p:spPr>
          <a:xfrm>
            <a:off x="179512" y="1787897"/>
            <a:ext cx="8856984" cy="5070103"/>
          </a:xfrm>
        </p:spPr>
        <p:txBody>
          <a:bodyPr>
            <a:normAutofit/>
          </a:bodyPr>
          <a:lstStyle/>
          <a:p>
            <a:pPr algn="just"/>
            <a:r>
              <a:rPr lang="it-IT" sz="5100" b="1" dirty="0" smtClean="0"/>
              <a:t>Giochi</a:t>
            </a:r>
            <a:r>
              <a:rPr lang="it-IT" sz="5100" b="1" dirty="0"/>
              <a:t>, feste, danze, musiche, sapori del mondo</a:t>
            </a:r>
            <a:r>
              <a:rPr lang="it-IT" sz="5100" dirty="0"/>
              <a:t>: conoscenza </a:t>
            </a:r>
            <a:endParaRPr lang="it-IT" sz="5100" dirty="0" smtClean="0"/>
          </a:p>
          <a:p>
            <a:pPr marL="0" indent="0" algn="just">
              <a:buNone/>
            </a:pPr>
            <a:r>
              <a:rPr lang="it-IT" sz="5100" dirty="0" smtClean="0"/>
              <a:t>e sperimentazione di </a:t>
            </a:r>
          </a:p>
          <a:p>
            <a:pPr marL="0" indent="0" algn="just">
              <a:buNone/>
            </a:pPr>
            <a:r>
              <a:rPr lang="it-IT" sz="5100" dirty="0" smtClean="0"/>
              <a:t>varie modalità espressive </a:t>
            </a:r>
          </a:p>
          <a:p>
            <a:pPr marL="0" indent="0" algn="just">
              <a:buNone/>
            </a:pPr>
            <a:r>
              <a:rPr lang="it-IT" sz="5100" dirty="0" smtClean="0"/>
              <a:t>di altre culture.</a:t>
            </a:r>
            <a:endParaRPr lang="it-IT" sz="5100" dirty="0"/>
          </a:p>
        </p:txBody>
      </p:sp>
      <p:pic>
        <p:nvPicPr>
          <p:cNvPr id="4" name="Immagine 3"/>
          <p:cNvPicPr>
            <a:picLocks noChangeAspect="1"/>
          </p:cNvPicPr>
          <p:nvPr/>
        </p:nvPicPr>
        <p:blipFill>
          <a:blip r:embed="rId2"/>
          <a:stretch>
            <a:fillRect/>
          </a:stretch>
        </p:blipFill>
        <p:spPr>
          <a:xfrm>
            <a:off x="5364088" y="2990800"/>
            <a:ext cx="3439666" cy="2664296"/>
          </a:xfrm>
          <a:prstGeom prst="rect">
            <a:avLst/>
          </a:prstGeom>
        </p:spPr>
      </p:pic>
    </p:spTree>
    <p:extLst>
      <p:ext uri="{BB962C8B-B14F-4D97-AF65-F5344CB8AC3E}">
        <p14:creationId xmlns:p14="http://schemas.microsoft.com/office/powerpoint/2010/main" val="16313126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1273" y="23374"/>
            <a:ext cx="6929486" cy="1143000"/>
          </a:xfrm>
        </p:spPr>
        <p:txBody>
          <a:bodyPr>
            <a:normAutofit fontScale="90000"/>
          </a:bodyPr>
          <a:lstStyle/>
          <a:p>
            <a:r>
              <a:rPr lang="it-IT" b="1" dirty="0" smtClean="0">
                <a:solidFill>
                  <a:srgbClr val="0070C0"/>
                </a:solidFill>
              </a:rPr>
              <a:t>Attività per </a:t>
            </a:r>
            <a:r>
              <a:rPr lang="it-IT" b="1" dirty="0">
                <a:solidFill>
                  <a:srgbClr val="0070C0"/>
                </a:solidFill>
              </a:rPr>
              <a:t>l’educazione interculturale</a:t>
            </a:r>
          </a:p>
        </p:txBody>
      </p:sp>
      <p:sp>
        <p:nvSpPr>
          <p:cNvPr id="3" name="Segnaposto contenuto 2"/>
          <p:cNvSpPr>
            <a:spLocks noGrp="1"/>
          </p:cNvSpPr>
          <p:nvPr>
            <p:ph idx="1"/>
          </p:nvPr>
        </p:nvSpPr>
        <p:spPr>
          <a:xfrm>
            <a:off x="179512" y="1194974"/>
            <a:ext cx="8568952" cy="5904656"/>
          </a:xfrm>
        </p:spPr>
        <p:txBody>
          <a:bodyPr>
            <a:normAutofit/>
          </a:bodyPr>
          <a:lstStyle/>
          <a:p>
            <a:pPr algn="just"/>
            <a:r>
              <a:rPr lang="it-IT" sz="5100" b="1" dirty="0" smtClean="0"/>
              <a:t>Le </a:t>
            </a:r>
            <a:r>
              <a:rPr lang="it-IT" sz="5100" b="1" dirty="0"/>
              <a:t>fiabe, i miti, i racconti, la produzione letteraria </a:t>
            </a:r>
            <a:endParaRPr lang="it-IT" sz="5100" b="1" dirty="0" smtClean="0"/>
          </a:p>
          <a:p>
            <a:pPr marL="0" indent="0" algn="just">
              <a:buNone/>
            </a:pPr>
            <a:r>
              <a:rPr lang="it-IT" sz="5100" b="1" dirty="0"/>
              <a:t> </a:t>
            </a:r>
            <a:r>
              <a:rPr lang="it-IT" sz="5100" b="1" dirty="0" smtClean="0"/>
              <a:t>  </a:t>
            </a:r>
            <a:r>
              <a:rPr lang="it-IT" sz="5100" dirty="0" smtClean="0"/>
              <a:t>come </a:t>
            </a:r>
            <a:r>
              <a:rPr lang="it-IT" sz="5100" dirty="0"/>
              <a:t>forma di </a:t>
            </a:r>
            <a:endParaRPr lang="it-IT" sz="5100" dirty="0" smtClean="0"/>
          </a:p>
          <a:p>
            <a:pPr marL="0" indent="0" algn="just">
              <a:buNone/>
            </a:pPr>
            <a:r>
              <a:rPr lang="it-IT" sz="5100" dirty="0" smtClean="0"/>
              <a:t>   confronto </a:t>
            </a:r>
            <a:r>
              <a:rPr lang="it-IT" sz="5100" dirty="0"/>
              <a:t>delle </a:t>
            </a:r>
            <a:endParaRPr lang="it-IT" sz="5100" dirty="0" smtClean="0"/>
          </a:p>
          <a:p>
            <a:pPr marL="0" indent="0" algn="just">
              <a:buNone/>
            </a:pPr>
            <a:r>
              <a:rPr lang="it-IT" sz="5100" dirty="0" smtClean="0"/>
              <a:t>   differenze </a:t>
            </a:r>
            <a:r>
              <a:rPr lang="it-IT" sz="5100" dirty="0"/>
              <a:t>e </a:t>
            </a:r>
            <a:r>
              <a:rPr lang="it-IT" sz="5100" dirty="0" smtClean="0"/>
              <a:t>delle</a:t>
            </a:r>
          </a:p>
          <a:p>
            <a:pPr marL="0" indent="0" algn="just">
              <a:buNone/>
            </a:pPr>
            <a:r>
              <a:rPr lang="it-IT" sz="5100" dirty="0" smtClean="0"/>
              <a:t>   analogie </a:t>
            </a:r>
            <a:r>
              <a:rPr lang="it-IT" sz="5100" dirty="0"/>
              <a:t>tra universi fantastici e narrativi.</a:t>
            </a:r>
          </a:p>
          <a:p>
            <a:endParaRPr lang="it-IT" sz="5100" dirty="0"/>
          </a:p>
        </p:txBody>
      </p:sp>
      <p:pic>
        <p:nvPicPr>
          <p:cNvPr id="4" name="Immagine 3"/>
          <p:cNvPicPr>
            <a:picLocks noChangeAspect="1"/>
          </p:cNvPicPr>
          <p:nvPr/>
        </p:nvPicPr>
        <p:blipFill>
          <a:blip r:embed="rId2"/>
          <a:stretch>
            <a:fillRect/>
          </a:stretch>
        </p:blipFill>
        <p:spPr>
          <a:xfrm>
            <a:off x="4283968" y="2780928"/>
            <a:ext cx="4104456" cy="2966914"/>
          </a:xfrm>
          <a:prstGeom prst="rect">
            <a:avLst/>
          </a:prstGeom>
        </p:spPr>
      </p:pic>
    </p:spTree>
    <p:extLst>
      <p:ext uri="{BB962C8B-B14F-4D97-AF65-F5344CB8AC3E}">
        <p14:creationId xmlns:p14="http://schemas.microsoft.com/office/powerpoint/2010/main" val="42198108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1273" y="23374"/>
            <a:ext cx="6929486" cy="1143000"/>
          </a:xfrm>
        </p:spPr>
        <p:txBody>
          <a:bodyPr>
            <a:normAutofit fontScale="90000"/>
          </a:bodyPr>
          <a:lstStyle/>
          <a:p>
            <a:r>
              <a:rPr lang="it-IT" b="1" dirty="0" smtClean="0">
                <a:solidFill>
                  <a:srgbClr val="0070C0"/>
                </a:solidFill>
              </a:rPr>
              <a:t>Attività per </a:t>
            </a:r>
            <a:r>
              <a:rPr lang="it-IT" b="1" dirty="0">
                <a:solidFill>
                  <a:srgbClr val="0070C0"/>
                </a:solidFill>
              </a:rPr>
              <a:t>l’educazione interculturale</a:t>
            </a:r>
          </a:p>
        </p:txBody>
      </p:sp>
      <p:sp>
        <p:nvSpPr>
          <p:cNvPr id="3" name="Segnaposto contenuto 2"/>
          <p:cNvSpPr>
            <a:spLocks noGrp="1"/>
          </p:cNvSpPr>
          <p:nvPr>
            <p:ph idx="1"/>
          </p:nvPr>
        </p:nvSpPr>
        <p:spPr>
          <a:xfrm>
            <a:off x="168224" y="1916832"/>
            <a:ext cx="8784976" cy="4104456"/>
          </a:xfrm>
        </p:spPr>
        <p:txBody>
          <a:bodyPr>
            <a:normAutofit/>
          </a:bodyPr>
          <a:lstStyle/>
          <a:p>
            <a:pPr algn="just"/>
            <a:r>
              <a:rPr lang="it-IT" sz="5100" b="1" dirty="0" smtClean="0"/>
              <a:t>Gemellaggi</a:t>
            </a:r>
            <a:r>
              <a:rPr lang="it-IT" sz="5100" dirty="0" smtClean="0"/>
              <a:t> </a:t>
            </a:r>
            <a:r>
              <a:rPr lang="it-IT" sz="5100" dirty="0"/>
              <a:t>e scambi </a:t>
            </a:r>
            <a:r>
              <a:rPr lang="it-IT" sz="5100" dirty="0" smtClean="0"/>
              <a:t>con </a:t>
            </a:r>
            <a:r>
              <a:rPr lang="it-IT" sz="5100" dirty="0"/>
              <a:t>scuole di altri Paesi</a:t>
            </a:r>
            <a:r>
              <a:rPr lang="it-IT" sz="5100" dirty="0" smtClean="0"/>
              <a:t>.</a:t>
            </a:r>
            <a:endParaRPr lang="it-IT" sz="5100" dirty="0"/>
          </a:p>
          <a:p>
            <a:pPr marL="0" indent="0">
              <a:buNone/>
            </a:pPr>
            <a:endParaRPr lang="it-IT" sz="5100" dirty="0"/>
          </a:p>
        </p:txBody>
      </p:sp>
      <p:pic>
        <p:nvPicPr>
          <p:cNvPr id="4" name="Immagine 3"/>
          <p:cNvPicPr>
            <a:picLocks noChangeAspect="1"/>
          </p:cNvPicPr>
          <p:nvPr/>
        </p:nvPicPr>
        <p:blipFill>
          <a:blip r:embed="rId2"/>
          <a:stretch>
            <a:fillRect/>
          </a:stretch>
        </p:blipFill>
        <p:spPr>
          <a:xfrm>
            <a:off x="2339752" y="2996952"/>
            <a:ext cx="6120680" cy="2880320"/>
          </a:xfrm>
          <a:prstGeom prst="rect">
            <a:avLst/>
          </a:prstGeom>
        </p:spPr>
      </p:pic>
    </p:spTree>
    <p:extLst>
      <p:ext uri="{BB962C8B-B14F-4D97-AF65-F5344CB8AC3E}">
        <p14:creationId xmlns:p14="http://schemas.microsoft.com/office/powerpoint/2010/main" val="8440406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1273" y="23374"/>
            <a:ext cx="6929486" cy="1143000"/>
          </a:xfrm>
        </p:spPr>
        <p:txBody>
          <a:bodyPr>
            <a:normAutofit fontScale="90000"/>
          </a:bodyPr>
          <a:lstStyle/>
          <a:p>
            <a:r>
              <a:rPr lang="it-IT" b="1" dirty="0" smtClean="0">
                <a:solidFill>
                  <a:srgbClr val="0070C0"/>
                </a:solidFill>
              </a:rPr>
              <a:t>Attività per </a:t>
            </a:r>
            <a:r>
              <a:rPr lang="it-IT" b="1" dirty="0">
                <a:solidFill>
                  <a:srgbClr val="0070C0"/>
                </a:solidFill>
              </a:rPr>
              <a:t>l’educazione interculturale</a:t>
            </a:r>
          </a:p>
        </p:txBody>
      </p:sp>
      <p:sp>
        <p:nvSpPr>
          <p:cNvPr id="3" name="Segnaposto contenuto 2"/>
          <p:cNvSpPr>
            <a:spLocks noGrp="1"/>
          </p:cNvSpPr>
          <p:nvPr>
            <p:ph idx="1"/>
          </p:nvPr>
        </p:nvSpPr>
        <p:spPr>
          <a:xfrm>
            <a:off x="107504" y="1304764"/>
            <a:ext cx="8784976" cy="5904656"/>
          </a:xfrm>
        </p:spPr>
        <p:txBody>
          <a:bodyPr>
            <a:normAutofit/>
          </a:bodyPr>
          <a:lstStyle/>
          <a:p>
            <a:pPr algn="just"/>
            <a:r>
              <a:rPr lang="it-IT" sz="5100" b="1" dirty="0" smtClean="0"/>
              <a:t>Unità </a:t>
            </a:r>
            <a:r>
              <a:rPr lang="it-IT" sz="5100" b="1" dirty="0"/>
              <a:t>didattiche di educazione alla pace e alla convivenza</a:t>
            </a:r>
            <a:r>
              <a:rPr lang="it-IT" sz="5100" dirty="0"/>
              <a:t>, percorsi di approfondimento </a:t>
            </a:r>
            <a:endParaRPr lang="it-IT" sz="5100" dirty="0" smtClean="0"/>
          </a:p>
          <a:p>
            <a:pPr marL="0" indent="0" algn="just">
              <a:buNone/>
            </a:pPr>
            <a:r>
              <a:rPr lang="it-IT" sz="5100" dirty="0" smtClean="0"/>
              <a:t>   su </a:t>
            </a:r>
            <a:r>
              <a:rPr lang="it-IT" sz="5100" dirty="0"/>
              <a:t>temi come </a:t>
            </a:r>
            <a:r>
              <a:rPr lang="it-IT" sz="5100" dirty="0" smtClean="0"/>
              <a:t>:</a:t>
            </a:r>
          </a:p>
          <a:p>
            <a:pPr marL="0" indent="0" algn="just">
              <a:buNone/>
            </a:pPr>
            <a:r>
              <a:rPr lang="it-IT" sz="5100" dirty="0" smtClean="0"/>
              <a:t>   pregiudizio,</a:t>
            </a:r>
          </a:p>
          <a:p>
            <a:pPr marL="0" indent="0" algn="just">
              <a:buNone/>
            </a:pPr>
            <a:r>
              <a:rPr lang="it-IT" sz="5100" dirty="0" smtClean="0"/>
              <a:t>   razzismo</a:t>
            </a:r>
            <a:r>
              <a:rPr lang="it-IT" sz="5100" dirty="0"/>
              <a:t>, migrazioni, globalizzazione ecc.</a:t>
            </a:r>
          </a:p>
          <a:p>
            <a:pPr marL="0" indent="0">
              <a:buNone/>
            </a:pPr>
            <a:endParaRPr lang="it-IT" sz="5100" dirty="0"/>
          </a:p>
        </p:txBody>
      </p:sp>
      <p:pic>
        <p:nvPicPr>
          <p:cNvPr id="4" name="Immagine 3"/>
          <p:cNvPicPr>
            <a:picLocks noChangeAspect="1"/>
          </p:cNvPicPr>
          <p:nvPr/>
        </p:nvPicPr>
        <p:blipFill>
          <a:blip r:embed="rId2"/>
          <a:stretch>
            <a:fillRect/>
          </a:stretch>
        </p:blipFill>
        <p:spPr>
          <a:xfrm>
            <a:off x="3995936" y="2996952"/>
            <a:ext cx="4514850" cy="2808312"/>
          </a:xfrm>
          <a:prstGeom prst="rect">
            <a:avLst/>
          </a:prstGeom>
        </p:spPr>
      </p:pic>
    </p:spTree>
    <p:extLst>
      <p:ext uri="{BB962C8B-B14F-4D97-AF65-F5344CB8AC3E}">
        <p14:creationId xmlns:p14="http://schemas.microsoft.com/office/powerpoint/2010/main" val="27693810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1273" y="23374"/>
            <a:ext cx="6929486" cy="1143000"/>
          </a:xfrm>
        </p:spPr>
        <p:txBody>
          <a:bodyPr>
            <a:normAutofit fontScale="90000"/>
          </a:bodyPr>
          <a:lstStyle/>
          <a:p>
            <a:r>
              <a:rPr lang="it-IT" b="1" dirty="0" smtClean="0">
                <a:solidFill>
                  <a:srgbClr val="0070C0"/>
                </a:solidFill>
              </a:rPr>
              <a:t>Attività per </a:t>
            </a:r>
            <a:r>
              <a:rPr lang="it-IT" b="1" dirty="0">
                <a:solidFill>
                  <a:srgbClr val="0070C0"/>
                </a:solidFill>
              </a:rPr>
              <a:t>l’educazione interculturale</a:t>
            </a:r>
          </a:p>
        </p:txBody>
      </p:sp>
      <p:sp>
        <p:nvSpPr>
          <p:cNvPr id="3" name="Segnaposto contenuto 2"/>
          <p:cNvSpPr>
            <a:spLocks noGrp="1"/>
          </p:cNvSpPr>
          <p:nvPr>
            <p:ph idx="1"/>
          </p:nvPr>
        </p:nvSpPr>
        <p:spPr>
          <a:xfrm>
            <a:off x="107504" y="1331150"/>
            <a:ext cx="8784976" cy="5904656"/>
          </a:xfrm>
        </p:spPr>
        <p:txBody>
          <a:bodyPr>
            <a:normAutofit/>
          </a:bodyPr>
          <a:lstStyle/>
          <a:p>
            <a:pPr algn="just"/>
            <a:r>
              <a:rPr lang="it-IT" sz="5100" b="1" dirty="0" smtClean="0"/>
              <a:t>Approfondimenti </a:t>
            </a:r>
            <a:r>
              <a:rPr lang="it-IT" sz="5100" b="1" dirty="0"/>
              <a:t>disciplinari</a:t>
            </a:r>
            <a:r>
              <a:rPr lang="it-IT" sz="5100" dirty="0"/>
              <a:t>: studio di popoli e culture; approcci che collegano l’intercultura all’educazione allo sviluppo e alla cooperazione internazionale.</a:t>
            </a:r>
          </a:p>
          <a:p>
            <a:endParaRPr lang="it-IT" sz="5100" dirty="0"/>
          </a:p>
        </p:txBody>
      </p:sp>
      <p:pic>
        <p:nvPicPr>
          <p:cNvPr id="4" name="Immagine 3"/>
          <p:cNvPicPr>
            <a:picLocks noChangeAspect="1"/>
          </p:cNvPicPr>
          <p:nvPr/>
        </p:nvPicPr>
        <p:blipFill>
          <a:blip r:embed="rId2"/>
          <a:stretch>
            <a:fillRect/>
          </a:stretch>
        </p:blipFill>
        <p:spPr>
          <a:xfrm>
            <a:off x="251520" y="4509120"/>
            <a:ext cx="7560840" cy="2088232"/>
          </a:xfrm>
          <a:prstGeom prst="rect">
            <a:avLst/>
          </a:prstGeom>
        </p:spPr>
      </p:pic>
    </p:spTree>
    <p:extLst>
      <p:ext uri="{BB962C8B-B14F-4D97-AF65-F5344CB8AC3E}">
        <p14:creationId xmlns:p14="http://schemas.microsoft.com/office/powerpoint/2010/main" val="35278631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3374"/>
            <a:ext cx="8424936" cy="1389402"/>
          </a:xfrm>
        </p:spPr>
        <p:txBody>
          <a:bodyPr>
            <a:normAutofit fontScale="90000"/>
          </a:bodyPr>
          <a:lstStyle/>
          <a:p>
            <a:r>
              <a:rPr lang="it-IT" sz="2200" b="1" dirty="0">
                <a:solidFill>
                  <a:srgbClr val="0070C0"/>
                </a:solidFill>
                <a:latin typeface="Arial Black" panose="020B0A04020102020204" pitchFamily="34" charset="0"/>
              </a:rPr>
              <a:t/>
            </a:r>
            <a:br>
              <a:rPr lang="it-IT" sz="2200" b="1" dirty="0">
                <a:solidFill>
                  <a:srgbClr val="0070C0"/>
                </a:solidFill>
                <a:latin typeface="Arial Black" panose="020B0A04020102020204" pitchFamily="34" charset="0"/>
              </a:rPr>
            </a:br>
            <a:r>
              <a:rPr lang="it-IT" sz="2200" b="1" dirty="0">
                <a:solidFill>
                  <a:srgbClr val="0070C0"/>
                </a:solidFill>
                <a:latin typeface="Arial Black" panose="020B0A04020102020204" pitchFamily="34" charset="0"/>
              </a:rPr>
              <a:t>Linee guida per l’accoglienza e </a:t>
            </a:r>
            <a:r>
              <a:rPr lang="it-IT" sz="2200" b="1" dirty="0" smtClean="0">
                <a:solidFill>
                  <a:srgbClr val="0070C0"/>
                </a:solidFill>
                <a:latin typeface="Arial Black" panose="020B0A04020102020204" pitchFamily="34" charset="0"/>
              </a:rPr>
              <a:t>l’integrazione degli </a:t>
            </a:r>
            <a:r>
              <a:rPr lang="it-IT" sz="2200" b="1" dirty="0">
                <a:solidFill>
                  <a:srgbClr val="0070C0"/>
                </a:solidFill>
                <a:latin typeface="Arial Black" panose="020B0A04020102020204" pitchFamily="34" charset="0"/>
              </a:rPr>
              <a:t>alunni </a:t>
            </a:r>
            <a:r>
              <a:rPr lang="it-IT" sz="2200" b="1" dirty="0" smtClean="0">
                <a:solidFill>
                  <a:srgbClr val="0070C0"/>
                </a:solidFill>
                <a:latin typeface="Arial Black" panose="020B0A04020102020204" pitchFamily="34" charset="0"/>
              </a:rPr>
              <a:t>stranieri</a:t>
            </a:r>
            <a:r>
              <a:rPr lang="it-IT" sz="2200" b="1" dirty="0">
                <a:solidFill>
                  <a:srgbClr val="0070C0"/>
                </a:solidFill>
                <a:latin typeface="Arial Black" panose="020B0A04020102020204" pitchFamily="34" charset="0"/>
              </a:rPr>
              <a:t/>
            </a:r>
            <a:br>
              <a:rPr lang="it-IT" sz="2200" b="1" dirty="0">
                <a:solidFill>
                  <a:srgbClr val="0070C0"/>
                </a:solidFill>
                <a:latin typeface="Arial Black" panose="020B0A04020102020204" pitchFamily="34" charset="0"/>
              </a:rPr>
            </a:br>
            <a:r>
              <a:rPr lang="it-IT" sz="2200" b="1" dirty="0">
                <a:solidFill>
                  <a:srgbClr val="0070C0"/>
                </a:solidFill>
                <a:latin typeface="Arial Black" panose="020B0A04020102020204" pitchFamily="34" charset="0"/>
              </a:rPr>
              <a:t>C.M. 4233 del 19/02/2014</a:t>
            </a:r>
          </a:p>
        </p:txBody>
      </p:sp>
      <p:sp>
        <p:nvSpPr>
          <p:cNvPr id="3" name="Segnaposto contenuto 2"/>
          <p:cNvSpPr>
            <a:spLocks noGrp="1"/>
          </p:cNvSpPr>
          <p:nvPr>
            <p:ph idx="1"/>
          </p:nvPr>
        </p:nvSpPr>
        <p:spPr>
          <a:xfrm>
            <a:off x="611560" y="1412776"/>
            <a:ext cx="7992888" cy="5589240"/>
          </a:xfrm>
        </p:spPr>
        <p:txBody>
          <a:bodyPr>
            <a:normAutofit/>
          </a:bodyPr>
          <a:lstStyle/>
          <a:p>
            <a:pPr marL="0" indent="0">
              <a:buNone/>
            </a:pPr>
            <a:endParaRPr lang="it-IT" sz="2200" b="1" dirty="0">
              <a:solidFill>
                <a:srgbClr val="0070C0"/>
              </a:solidFill>
              <a:latin typeface="Arial Black" panose="020B0A04020102020204" pitchFamily="34" charset="0"/>
              <a:ea typeface="+mj-ea"/>
              <a:cs typeface="+mj-cs"/>
            </a:endParaRPr>
          </a:p>
          <a:p>
            <a:pPr marL="0" indent="0" algn="just">
              <a:buNone/>
            </a:pPr>
            <a:r>
              <a:rPr lang="it-IT" dirty="0" smtClean="0"/>
              <a:t>«Tra le novità di maggiore importanza c’è lo sviluppo della scolarizzazione nel secondo ciclo.</a:t>
            </a:r>
          </a:p>
          <a:p>
            <a:pPr marL="0" indent="0" algn="just">
              <a:buNone/>
            </a:pPr>
            <a:r>
              <a:rPr lang="it-IT" dirty="0" smtClean="0"/>
              <a:t>L’accesso degli studenti stranieri nella scuola secondaria di secondo grado è diventato consistente solo nell’ultimo decennio (…)</a:t>
            </a:r>
          </a:p>
          <a:p>
            <a:pPr marL="0" indent="0" algn="just">
              <a:buNone/>
            </a:pPr>
            <a:r>
              <a:rPr lang="it-IT" dirty="0" smtClean="0"/>
              <a:t>(…) considerato lo svantaggio relativo-in termini di ritardi, ripetenze e </a:t>
            </a:r>
            <a:r>
              <a:rPr lang="it-IT" i="1" dirty="0" smtClean="0"/>
              <a:t>performance</a:t>
            </a:r>
            <a:r>
              <a:rPr lang="it-IT" dirty="0" smtClean="0"/>
              <a:t> scolastiche - dei nati all’estero rispetto ai nati in Italia - è evidente che è il secondo ciclo di istruzione quello in cui, al momento e per un tempo prevedibilmente non brevissimo, si addensano le maggiori criticità»</a:t>
            </a:r>
            <a:endParaRPr lang="it-IT" dirty="0"/>
          </a:p>
        </p:txBody>
      </p:sp>
    </p:spTree>
    <p:extLst>
      <p:ext uri="{BB962C8B-B14F-4D97-AF65-F5344CB8AC3E}">
        <p14:creationId xmlns:p14="http://schemas.microsoft.com/office/powerpoint/2010/main" val="28638720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23281" y="0"/>
            <a:ext cx="6929486" cy="1143000"/>
          </a:xfrm>
        </p:spPr>
        <p:txBody>
          <a:bodyPr/>
          <a:lstStyle/>
          <a:p>
            <a:r>
              <a:rPr lang="it-IT" dirty="0" smtClean="0">
                <a:solidFill>
                  <a:srgbClr val="0070C0"/>
                </a:solidFill>
              </a:rPr>
              <a:t>RISULTATI ATTESI</a:t>
            </a:r>
            <a:endParaRPr lang="it-IT" dirty="0">
              <a:solidFill>
                <a:srgbClr val="0070C0"/>
              </a:solidFill>
            </a:endParaRPr>
          </a:p>
        </p:txBody>
      </p:sp>
      <p:sp>
        <p:nvSpPr>
          <p:cNvPr id="3" name="Segnaposto contenuto 2"/>
          <p:cNvSpPr>
            <a:spLocks noGrp="1"/>
          </p:cNvSpPr>
          <p:nvPr>
            <p:ph idx="1"/>
          </p:nvPr>
        </p:nvSpPr>
        <p:spPr>
          <a:xfrm>
            <a:off x="153220" y="2286000"/>
            <a:ext cx="8784976" cy="5328592"/>
          </a:xfrm>
        </p:spPr>
        <p:txBody>
          <a:bodyPr>
            <a:normAutofit/>
          </a:bodyPr>
          <a:lstStyle/>
          <a:p>
            <a:pPr marL="0" indent="0" algn="just">
              <a:buNone/>
            </a:pPr>
            <a:r>
              <a:rPr lang="it-IT" sz="4000" dirty="0" smtClean="0"/>
              <a:t>Creazione </a:t>
            </a:r>
            <a:r>
              <a:rPr lang="it-IT" sz="4000" dirty="0"/>
              <a:t>di un clima relazionale nella classe </a:t>
            </a:r>
            <a:r>
              <a:rPr lang="it-IT" sz="4000" dirty="0" smtClean="0"/>
              <a:t>e nella </a:t>
            </a:r>
            <a:r>
              <a:rPr lang="it-IT" sz="4000" dirty="0"/>
              <a:t>scuola favorevole al dialogo, alla comprensione e alla collaborazione, intesi non </a:t>
            </a:r>
            <a:r>
              <a:rPr lang="it-IT" sz="4000" dirty="0" smtClean="0"/>
              <a:t>solo come </a:t>
            </a:r>
            <a:r>
              <a:rPr lang="it-IT" sz="4000" dirty="0"/>
              <a:t>accettazione e rispetto delle idee, dei valori e delle culture altre, ma </a:t>
            </a:r>
            <a:r>
              <a:rPr lang="it-IT" sz="4000" dirty="0" smtClean="0"/>
              <a:t>come rafforzamento </a:t>
            </a:r>
            <a:r>
              <a:rPr lang="it-IT" sz="4000" dirty="0"/>
              <a:t>della propria identità culturale, nella prospettiva di un </a:t>
            </a:r>
            <a:r>
              <a:rPr lang="it-IT" sz="4000" dirty="0" smtClean="0"/>
              <a:t>reciproco cambiamento </a:t>
            </a:r>
            <a:r>
              <a:rPr lang="it-IT" sz="4000" dirty="0"/>
              <a:t>ed arricchimento.</a:t>
            </a:r>
          </a:p>
        </p:txBody>
      </p:sp>
      <p:sp>
        <p:nvSpPr>
          <p:cNvPr id="4" name="Freccia in giù 3"/>
          <p:cNvSpPr/>
          <p:nvPr/>
        </p:nvSpPr>
        <p:spPr>
          <a:xfrm>
            <a:off x="4545708" y="119533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823508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0592" y="344851"/>
            <a:ext cx="6929486" cy="1143000"/>
          </a:xfrm>
        </p:spPr>
        <p:txBody>
          <a:bodyPr>
            <a:normAutofit fontScale="90000"/>
          </a:bodyPr>
          <a:lstStyle/>
          <a:p>
            <a:r>
              <a:rPr lang="it-IT" sz="4900" dirty="0" smtClean="0">
                <a:solidFill>
                  <a:srgbClr val="0070C0"/>
                </a:solidFill>
              </a:rPr>
              <a:t/>
            </a:r>
            <a:br>
              <a:rPr lang="it-IT" sz="4900" dirty="0" smtClean="0">
                <a:solidFill>
                  <a:srgbClr val="0070C0"/>
                </a:solidFill>
              </a:rPr>
            </a:br>
            <a:r>
              <a:rPr lang="it-IT" sz="4900" dirty="0" smtClean="0">
                <a:solidFill>
                  <a:srgbClr val="0070C0"/>
                </a:solidFill>
              </a:rPr>
              <a:t>L’educazione </a:t>
            </a:r>
            <a:r>
              <a:rPr lang="it-IT" sz="4900" dirty="0">
                <a:solidFill>
                  <a:srgbClr val="0070C0"/>
                </a:solidFill>
              </a:rPr>
              <a:t>interculturale come chiave di svolta</a:t>
            </a:r>
            <a:r>
              <a:rPr lang="it-IT" dirty="0"/>
              <a:t/>
            </a:r>
            <a:br>
              <a:rPr lang="it-IT" dirty="0"/>
            </a:br>
            <a:endParaRPr lang="it-IT" b="1" dirty="0">
              <a:solidFill>
                <a:srgbClr val="0070C0"/>
              </a:solidFill>
            </a:endParaRPr>
          </a:p>
        </p:txBody>
      </p:sp>
      <p:sp>
        <p:nvSpPr>
          <p:cNvPr id="3" name="Segnaposto contenuto 2"/>
          <p:cNvSpPr>
            <a:spLocks noGrp="1"/>
          </p:cNvSpPr>
          <p:nvPr>
            <p:ph idx="1"/>
          </p:nvPr>
        </p:nvSpPr>
        <p:spPr>
          <a:xfrm>
            <a:off x="1250592" y="1487851"/>
            <a:ext cx="7758138" cy="4757758"/>
          </a:xfrm>
        </p:spPr>
        <p:txBody>
          <a:bodyPr/>
          <a:lstStyle/>
          <a:p>
            <a:pPr marL="0" indent="0">
              <a:buNone/>
            </a:pPr>
            <a:endParaRPr lang="it-IT" dirty="0" smtClean="0"/>
          </a:p>
          <a:p>
            <a:pPr marL="0" indent="0">
              <a:buNone/>
            </a:pPr>
            <a:r>
              <a:rPr lang="it-IT" u="sng" dirty="0" smtClean="0">
                <a:hlinkClick r:id="rId2"/>
              </a:rPr>
              <a:t>https</a:t>
            </a:r>
            <a:r>
              <a:rPr lang="it-IT" u="sng" dirty="0">
                <a:hlinkClick r:id="rId2"/>
              </a:rPr>
              <a:t>://www.youtube.com/watch?v=qloxAL_rVCk</a:t>
            </a:r>
            <a:endParaRPr lang="it-IT" dirty="0"/>
          </a:p>
          <a:p>
            <a:pPr marL="0" indent="0">
              <a:buNone/>
            </a:pPr>
            <a:endParaRPr lang="it-IT" dirty="0" smtClean="0"/>
          </a:p>
          <a:p>
            <a:pPr marL="0" indent="0">
              <a:buNone/>
            </a:pPr>
            <a:endParaRPr lang="it-IT" dirty="0"/>
          </a:p>
          <a:p>
            <a:pPr marL="0" indent="0">
              <a:buNone/>
            </a:pPr>
            <a:endParaRPr lang="it-IT" dirty="0"/>
          </a:p>
        </p:txBody>
      </p:sp>
      <p:pic>
        <p:nvPicPr>
          <p:cNvPr id="4" name="Immagine 3"/>
          <p:cNvPicPr>
            <a:picLocks noChangeAspect="1"/>
          </p:cNvPicPr>
          <p:nvPr/>
        </p:nvPicPr>
        <p:blipFill>
          <a:blip r:embed="rId3"/>
          <a:stretch>
            <a:fillRect/>
          </a:stretch>
        </p:blipFill>
        <p:spPr>
          <a:xfrm>
            <a:off x="1550273" y="3172635"/>
            <a:ext cx="6350813" cy="3072974"/>
          </a:xfrm>
          <a:prstGeom prst="rect">
            <a:avLst/>
          </a:prstGeom>
        </p:spPr>
      </p:pic>
    </p:spTree>
    <p:extLst>
      <p:ext uri="{BB962C8B-B14F-4D97-AF65-F5344CB8AC3E}">
        <p14:creationId xmlns:p14="http://schemas.microsoft.com/office/powerpoint/2010/main" val="15352068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404664"/>
            <a:ext cx="6929486" cy="1143000"/>
          </a:xfrm>
        </p:spPr>
        <p:txBody>
          <a:bodyPr>
            <a:normAutofit fontScale="90000"/>
          </a:bodyPr>
          <a:lstStyle/>
          <a:p>
            <a:r>
              <a:rPr lang="it-IT" b="1" dirty="0" smtClean="0">
                <a:solidFill>
                  <a:srgbClr val="0070C0"/>
                </a:solidFill>
              </a:rPr>
              <a:t>RIFERIMENTI LEGISLATIVI</a:t>
            </a:r>
            <a:r>
              <a:rPr lang="it-IT" dirty="0"/>
              <a:t/>
            </a:r>
            <a:br>
              <a:rPr lang="it-IT" dirty="0"/>
            </a:br>
            <a:endParaRPr lang="it-IT" dirty="0"/>
          </a:p>
        </p:txBody>
      </p:sp>
      <p:sp>
        <p:nvSpPr>
          <p:cNvPr id="3" name="Segnaposto contenuto 2"/>
          <p:cNvSpPr>
            <a:spLocks noGrp="1"/>
          </p:cNvSpPr>
          <p:nvPr>
            <p:ph idx="1"/>
          </p:nvPr>
        </p:nvSpPr>
        <p:spPr>
          <a:xfrm>
            <a:off x="0" y="1412776"/>
            <a:ext cx="8928992" cy="5805264"/>
          </a:xfrm>
        </p:spPr>
        <p:txBody>
          <a:bodyPr>
            <a:noAutofit/>
          </a:bodyPr>
          <a:lstStyle/>
          <a:p>
            <a:pPr algn="just"/>
            <a:endParaRPr lang="it-IT" sz="2400" dirty="0" smtClean="0"/>
          </a:p>
          <a:p>
            <a:pPr algn="just"/>
            <a:r>
              <a:rPr lang="it-IT" dirty="0"/>
              <a:t>C.M. n. 24, del 1 marzo 2006, Linee guida per l’accoglienza e l’integrazione degli alunni stranieri</a:t>
            </a:r>
          </a:p>
          <a:p>
            <a:pPr algn="just"/>
            <a:r>
              <a:rPr lang="it-IT" sz="2400" dirty="0" smtClean="0"/>
              <a:t> </a:t>
            </a:r>
            <a:r>
              <a:rPr lang="it-IT" dirty="0"/>
              <a:t>La via italiana per la scuola interculturale </a:t>
            </a:r>
            <a:r>
              <a:rPr lang="it-IT" dirty="0" smtClean="0"/>
              <a:t>e l’integrazione </a:t>
            </a:r>
            <a:r>
              <a:rPr lang="it-IT" dirty="0"/>
              <a:t>degli alunni stranieri </a:t>
            </a:r>
            <a:r>
              <a:rPr lang="it-IT" i="1" dirty="0"/>
              <a:t>(</a:t>
            </a:r>
            <a:r>
              <a:rPr lang="it-IT" i="1" dirty="0" smtClean="0"/>
              <a:t>MIUR 2007</a:t>
            </a:r>
            <a:r>
              <a:rPr lang="it-IT" i="1" dirty="0"/>
              <a:t>, Osservatorio per l’integrazione </a:t>
            </a:r>
            <a:r>
              <a:rPr lang="it-IT" i="1" dirty="0" smtClean="0"/>
              <a:t>degli alunni </a:t>
            </a:r>
            <a:r>
              <a:rPr lang="it-IT" i="1" dirty="0"/>
              <a:t>stranieri e per l’intercultura) </a:t>
            </a:r>
            <a:r>
              <a:rPr lang="it-IT" i="1" dirty="0" smtClean="0"/>
              <a:t>)</a:t>
            </a:r>
          </a:p>
          <a:p>
            <a:pPr algn="just"/>
            <a:r>
              <a:rPr lang="it-IT" dirty="0" smtClean="0"/>
              <a:t>C.M. n.4 del 15/01/2009 </a:t>
            </a:r>
            <a:r>
              <a:rPr lang="it-IT" dirty="0"/>
              <a:t>Iscrizione alle scuole dell’infanzia e alle classi delle scuole di ogni ordine e grado per l’anno scolastico 2009-2010.</a:t>
            </a:r>
          </a:p>
          <a:p>
            <a:pPr algn="just"/>
            <a:r>
              <a:rPr lang="it-IT" dirty="0" smtClean="0"/>
              <a:t>Guida </a:t>
            </a:r>
            <a:r>
              <a:rPr lang="it-IT" dirty="0"/>
              <a:t>per lo sviluppo e l’attuazione di </a:t>
            </a:r>
            <a:r>
              <a:rPr lang="it-IT" dirty="0" smtClean="0"/>
              <a:t>curricoli per </a:t>
            </a:r>
            <a:r>
              <a:rPr lang="it-IT" dirty="0"/>
              <a:t>un’educazione plurilingue e </a:t>
            </a:r>
            <a:r>
              <a:rPr lang="it-IT" dirty="0" err="1" smtClean="0"/>
              <a:t>pluriculturale</a:t>
            </a:r>
            <a:r>
              <a:rPr lang="it-IT" dirty="0"/>
              <a:t> </a:t>
            </a:r>
            <a:r>
              <a:rPr lang="it-IT" i="1" dirty="0" smtClean="0"/>
              <a:t>(Consiglio </a:t>
            </a:r>
            <a:r>
              <a:rPr lang="it-IT" i="1" dirty="0"/>
              <a:t>d’Europa 2011</a:t>
            </a:r>
            <a:r>
              <a:rPr lang="it-IT" i="1" dirty="0" smtClean="0"/>
              <a:t>)</a:t>
            </a:r>
            <a:endParaRPr lang="it-IT" i="1" dirty="0"/>
          </a:p>
        </p:txBody>
      </p:sp>
    </p:spTree>
    <p:extLst>
      <p:ext uri="{BB962C8B-B14F-4D97-AF65-F5344CB8AC3E}">
        <p14:creationId xmlns:p14="http://schemas.microsoft.com/office/powerpoint/2010/main" val="20261495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0070C0"/>
                </a:solidFill>
              </a:rPr>
              <a:t>RIFERIMENTI LEGISLATIVI</a:t>
            </a:r>
            <a:endParaRPr lang="it-IT" dirty="0">
              <a:solidFill>
                <a:srgbClr val="0070C0"/>
              </a:solidFill>
            </a:endParaRPr>
          </a:p>
        </p:txBody>
      </p:sp>
      <p:sp>
        <p:nvSpPr>
          <p:cNvPr id="3" name="Segnaposto contenuto 2"/>
          <p:cNvSpPr>
            <a:spLocks noGrp="1"/>
          </p:cNvSpPr>
          <p:nvPr>
            <p:ph idx="1"/>
          </p:nvPr>
        </p:nvSpPr>
        <p:spPr>
          <a:xfrm>
            <a:off x="179512" y="1917213"/>
            <a:ext cx="8795320" cy="4925144"/>
          </a:xfrm>
        </p:spPr>
        <p:txBody>
          <a:bodyPr>
            <a:normAutofit/>
          </a:bodyPr>
          <a:lstStyle/>
          <a:p>
            <a:pPr algn="just"/>
            <a:r>
              <a:rPr lang="it-IT" sz="3600" dirty="0" smtClean="0"/>
              <a:t>C.M</a:t>
            </a:r>
            <a:r>
              <a:rPr lang="it-IT" sz="3600" dirty="0"/>
              <a:t>. n. 2 del 8 gennaio 2010. Indicazioni e raccomandazioni per l’integrazione di alunni con cittadinanza non italiana. </a:t>
            </a:r>
          </a:p>
          <a:p>
            <a:pPr algn="just"/>
            <a:r>
              <a:rPr lang="it-IT" sz="3600" dirty="0"/>
              <a:t>Direttiva Miur </a:t>
            </a:r>
            <a:r>
              <a:rPr lang="it-IT" sz="3600" dirty="0" err="1"/>
              <a:t>Bes</a:t>
            </a:r>
            <a:r>
              <a:rPr lang="it-IT" sz="3600" dirty="0"/>
              <a:t>, 27 dicembre 2012</a:t>
            </a:r>
          </a:p>
          <a:p>
            <a:pPr algn="just"/>
            <a:r>
              <a:rPr lang="it-IT" sz="3600" dirty="0"/>
              <a:t>Indicazioni Nazionali per il curricolo dell’infanzia e del primo ciclo di istruzione (Miur 2012</a:t>
            </a:r>
            <a:r>
              <a:rPr lang="it-IT" sz="3600" dirty="0" smtClean="0"/>
              <a:t>)</a:t>
            </a:r>
          </a:p>
          <a:p>
            <a:pPr algn="just"/>
            <a:r>
              <a:rPr lang="it-IT" sz="3600" dirty="0"/>
              <a:t> Linee guida per l’accoglienza e l’integrazione degli alunni stranieri </a:t>
            </a:r>
            <a:r>
              <a:rPr lang="it-IT" sz="3600" i="1" dirty="0"/>
              <a:t>(MIUR 2014)</a:t>
            </a:r>
            <a:r>
              <a:rPr lang="it-IT" sz="3600" dirty="0"/>
              <a:t> </a:t>
            </a:r>
          </a:p>
          <a:p>
            <a:endParaRPr lang="it-IT" dirty="0"/>
          </a:p>
          <a:p>
            <a:endParaRPr lang="it-IT" dirty="0"/>
          </a:p>
        </p:txBody>
      </p:sp>
    </p:spTree>
    <p:extLst>
      <p:ext uri="{BB962C8B-B14F-4D97-AF65-F5344CB8AC3E}">
        <p14:creationId xmlns:p14="http://schemas.microsoft.com/office/powerpoint/2010/main" val="29135573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7624" y="90573"/>
            <a:ext cx="6929486" cy="1143000"/>
          </a:xfrm>
        </p:spPr>
        <p:txBody>
          <a:bodyPr/>
          <a:lstStyle/>
          <a:p>
            <a:r>
              <a:rPr lang="it-IT" b="1" dirty="0" smtClean="0">
                <a:solidFill>
                  <a:srgbClr val="0070C0"/>
                </a:solidFill>
              </a:rPr>
              <a:t>RIFERIMENTI BIBLIOGRAFICI</a:t>
            </a:r>
            <a:endParaRPr lang="it-IT" b="1" dirty="0">
              <a:solidFill>
                <a:srgbClr val="0070C0"/>
              </a:solidFill>
            </a:endParaRPr>
          </a:p>
        </p:txBody>
      </p:sp>
      <p:sp>
        <p:nvSpPr>
          <p:cNvPr id="3" name="Segnaposto contenuto 2"/>
          <p:cNvSpPr>
            <a:spLocks noGrp="1"/>
          </p:cNvSpPr>
          <p:nvPr>
            <p:ph idx="1"/>
          </p:nvPr>
        </p:nvSpPr>
        <p:spPr>
          <a:xfrm>
            <a:off x="107504" y="1340768"/>
            <a:ext cx="8784976" cy="4757758"/>
          </a:xfrm>
        </p:spPr>
        <p:txBody>
          <a:bodyPr>
            <a:noAutofit/>
          </a:bodyPr>
          <a:lstStyle/>
          <a:p>
            <a:pPr algn="just"/>
            <a:r>
              <a:rPr lang="it-IT" sz="2800" dirty="0" smtClean="0"/>
              <a:t>Cambi F. </a:t>
            </a:r>
            <a:r>
              <a:rPr lang="it-IT" sz="2800" i="1" dirty="0" smtClean="0"/>
              <a:t>Incontro </a:t>
            </a:r>
            <a:r>
              <a:rPr lang="it-IT" sz="2800" i="1" dirty="0"/>
              <a:t>e dialogo. Prospettive della pedagogia </a:t>
            </a:r>
            <a:r>
              <a:rPr lang="it-IT" sz="2800" i="1" dirty="0" smtClean="0"/>
              <a:t>interculturale, </a:t>
            </a:r>
            <a:r>
              <a:rPr lang="it-IT" sz="2800" dirty="0"/>
              <a:t>Carocci, </a:t>
            </a:r>
            <a:r>
              <a:rPr lang="it-IT" sz="2800" dirty="0" smtClean="0"/>
              <a:t>Roma, 2006</a:t>
            </a:r>
          </a:p>
          <a:p>
            <a:pPr algn="just"/>
            <a:r>
              <a:rPr lang="it-IT" sz="2800" dirty="0"/>
              <a:t>Castellani, M.C. </a:t>
            </a:r>
            <a:r>
              <a:rPr lang="it-IT" sz="2800" dirty="0" smtClean="0"/>
              <a:t>Manuale </a:t>
            </a:r>
            <a:r>
              <a:rPr lang="it-IT" sz="2800" dirty="0"/>
              <a:t>di pedagogia </a:t>
            </a:r>
            <a:r>
              <a:rPr lang="it-IT" sz="2800" dirty="0" smtClean="0"/>
              <a:t>interculturale, </a:t>
            </a:r>
            <a:r>
              <a:rPr lang="it-IT" sz="2800" dirty="0"/>
              <a:t>De </a:t>
            </a:r>
            <a:r>
              <a:rPr lang="it-IT" sz="2800" dirty="0" smtClean="0"/>
              <a:t>Ferrari,</a:t>
            </a:r>
            <a:r>
              <a:rPr lang="it-IT" sz="2800" dirty="0"/>
              <a:t> Genova </a:t>
            </a:r>
            <a:r>
              <a:rPr lang="it-IT" sz="2800" dirty="0" smtClean="0"/>
              <a:t>2010</a:t>
            </a:r>
          </a:p>
          <a:p>
            <a:pPr algn="just"/>
            <a:r>
              <a:rPr lang="it-IT" sz="2800" dirty="0"/>
              <a:t>Favaro, G., Fumagalli, M. </a:t>
            </a:r>
            <a:r>
              <a:rPr lang="it-IT" sz="2800" dirty="0" smtClean="0"/>
              <a:t>Capirsi </a:t>
            </a:r>
            <a:r>
              <a:rPr lang="it-IT" sz="2800" dirty="0"/>
              <a:t>diversi. Idee e pratiche di mediazioni </a:t>
            </a:r>
            <a:r>
              <a:rPr lang="it-IT" sz="2800" dirty="0" smtClean="0"/>
              <a:t>interculturale, Carocci Editore,</a:t>
            </a:r>
            <a:r>
              <a:rPr lang="it-IT" sz="2800" dirty="0"/>
              <a:t> </a:t>
            </a:r>
            <a:r>
              <a:rPr lang="it-IT" sz="2800" dirty="0" smtClean="0"/>
              <a:t>Roma,</a:t>
            </a:r>
            <a:r>
              <a:rPr lang="it-IT" sz="2800" dirty="0"/>
              <a:t> 2004</a:t>
            </a:r>
            <a:endParaRPr lang="it-IT" sz="2800" dirty="0" smtClean="0"/>
          </a:p>
          <a:p>
            <a:pPr algn="just"/>
            <a:r>
              <a:rPr lang="it-IT" sz="2800" dirty="0" smtClean="0"/>
              <a:t>Favaro G., </a:t>
            </a:r>
            <a:r>
              <a:rPr lang="it-IT" sz="2800" i="1" dirty="0" smtClean="0"/>
              <a:t>A </a:t>
            </a:r>
            <a:r>
              <a:rPr lang="it-IT" sz="2800" i="1" dirty="0"/>
              <a:t>scuola nessuno è straniero. Insegnare e apprendere nella scuola </a:t>
            </a:r>
            <a:r>
              <a:rPr lang="it-IT" sz="2800" i="1" dirty="0" smtClean="0"/>
              <a:t>multiculturale, </a:t>
            </a:r>
            <a:r>
              <a:rPr lang="it-IT" sz="2800" dirty="0" smtClean="0"/>
              <a:t>Giunti, Firenze,</a:t>
            </a:r>
            <a:r>
              <a:rPr lang="it-IT" sz="2800" dirty="0"/>
              <a:t> </a:t>
            </a:r>
            <a:r>
              <a:rPr lang="it-IT" sz="2800" dirty="0" smtClean="0"/>
              <a:t>2011</a:t>
            </a:r>
          </a:p>
          <a:p>
            <a:pPr algn="just"/>
            <a:r>
              <a:rPr lang="it-IT" sz="2800" dirty="0"/>
              <a:t>Giusti, M. (2005). L’educazione interculturale nella scuola di base. Teorie, esperienze, narrazioni. Milano, La Nuova Italia</a:t>
            </a:r>
            <a:endParaRPr lang="it-IT" sz="2800" dirty="0" smtClean="0"/>
          </a:p>
          <a:p>
            <a:pPr algn="just"/>
            <a:r>
              <a:rPr lang="it-IT" sz="2800" dirty="0" err="1" smtClean="0"/>
              <a:t>Santerini</a:t>
            </a:r>
            <a:r>
              <a:rPr lang="it-IT" sz="2800" dirty="0" smtClean="0"/>
              <a:t> M. </a:t>
            </a:r>
            <a:r>
              <a:rPr lang="it-IT" sz="2800" i="1" dirty="0" smtClean="0"/>
              <a:t>Il </a:t>
            </a:r>
            <a:r>
              <a:rPr lang="it-IT" sz="2800" i="1" dirty="0"/>
              <a:t>racconto dell’altro. Educazione interculturale e letteratura. </a:t>
            </a:r>
            <a:r>
              <a:rPr lang="it-IT" sz="2800" dirty="0"/>
              <a:t>Carocci, </a:t>
            </a:r>
            <a:r>
              <a:rPr lang="it-IT" sz="2800" dirty="0" smtClean="0"/>
              <a:t>Roma, 2008</a:t>
            </a:r>
            <a:endParaRPr lang="it-IT" sz="2800" dirty="0"/>
          </a:p>
        </p:txBody>
      </p:sp>
    </p:spTree>
    <p:extLst>
      <p:ext uri="{BB962C8B-B14F-4D97-AF65-F5344CB8AC3E}">
        <p14:creationId xmlns:p14="http://schemas.microsoft.com/office/powerpoint/2010/main" val="7594705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73150" y="1052736"/>
            <a:ext cx="6929486" cy="1143000"/>
          </a:xfrm>
        </p:spPr>
        <p:txBody>
          <a:bodyPr>
            <a:noAutofit/>
          </a:bodyPr>
          <a:lstStyle/>
          <a:p>
            <a:r>
              <a:rPr lang="it-IT" sz="4000" i="1" dirty="0">
                <a:solidFill>
                  <a:srgbClr val="0070C0"/>
                </a:solidFill>
              </a:rPr>
              <a:t>Non giudicare sbagliato ciò che non conosci, cogli l’occasione per comprendere.</a:t>
            </a:r>
            <a:br>
              <a:rPr lang="it-IT" sz="4000" i="1" dirty="0">
                <a:solidFill>
                  <a:srgbClr val="0070C0"/>
                </a:solidFill>
              </a:rPr>
            </a:br>
            <a:r>
              <a:rPr lang="it-IT" sz="4000" i="1" dirty="0">
                <a:solidFill>
                  <a:srgbClr val="0070C0"/>
                </a:solidFill>
              </a:rPr>
              <a:t>(Pablo Picasso)</a:t>
            </a:r>
            <a:br>
              <a:rPr lang="it-IT" sz="4000" i="1" dirty="0">
                <a:solidFill>
                  <a:srgbClr val="0070C0"/>
                </a:solidFill>
              </a:rPr>
            </a:br>
            <a:endParaRPr lang="it-IT" sz="4000" i="1" dirty="0">
              <a:solidFill>
                <a:srgbClr val="0070C0"/>
              </a:solidFill>
            </a:endParaRPr>
          </a:p>
        </p:txBody>
      </p:sp>
      <p:pic>
        <p:nvPicPr>
          <p:cNvPr id="8" name="Picture 4"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2067" y="2996952"/>
            <a:ext cx="3951653" cy="3657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2527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3374"/>
            <a:ext cx="8424936" cy="1389402"/>
          </a:xfrm>
        </p:spPr>
        <p:txBody>
          <a:bodyPr>
            <a:normAutofit fontScale="90000"/>
          </a:bodyPr>
          <a:lstStyle/>
          <a:p>
            <a:r>
              <a:rPr lang="it-IT" sz="2200" b="1" dirty="0">
                <a:solidFill>
                  <a:srgbClr val="0070C0"/>
                </a:solidFill>
                <a:latin typeface="Arial Black" panose="020B0A04020102020204" pitchFamily="34" charset="0"/>
              </a:rPr>
              <a:t/>
            </a:r>
            <a:br>
              <a:rPr lang="it-IT" sz="2200" b="1" dirty="0">
                <a:solidFill>
                  <a:srgbClr val="0070C0"/>
                </a:solidFill>
                <a:latin typeface="Arial Black" panose="020B0A04020102020204" pitchFamily="34" charset="0"/>
              </a:rPr>
            </a:br>
            <a:r>
              <a:rPr lang="it-IT" sz="2200" b="1" dirty="0">
                <a:solidFill>
                  <a:srgbClr val="0070C0"/>
                </a:solidFill>
                <a:latin typeface="Arial Black" panose="020B0A04020102020204" pitchFamily="34" charset="0"/>
              </a:rPr>
              <a:t>Linee guida per l’accoglienza e </a:t>
            </a:r>
            <a:r>
              <a:rPr lang="it-IT" sz="2200" b="1" dirty="0" smtClean="0">
                <a:solidFill>
                  <a:srgbClr val="0070C0"/>
                </a:solidFill>
                <a:latin typeface="Arial Black" panose="020B0A04020102020204" pitchFamily="34" charset="0"/>
              </a:rPr>
              <a:t>l’integrazione degli </a:t>
            </a:r>
            <a:r>
              <a:rPr lang="it-IT" sz="2200" b="1" dirty="0">
                <a:solidFill>
                  <a:srgbClr val="0070C0"/>
                </a:solidFill>
                <a:latin typeface="Arial Black" panose="020B0A04020102020204" pitchFamily="34" charset="0"/>
              </a:rPr>
              <a:t>alunni </a:t>
            </a:r>
            <a:r>
              <a:rPr lang="it-IT" sz="2200" b="1" dirty="0" smtClean="0">
                <a:solidFill>
                  <a:srgbClr val="0070C0"/>
                </a:solidFill>
                <a:latin typeface="Arial Black" panose="020B0A04020102020204" pitchFamily="34" charset="0"/>
              </a:rPr>
              <a:t>stranieri</a:t>
            </a:r>
            <a:r>
              <a:rPr lang="it-IT" sz="2200" b="1" dirty="0">
                <a:solidFill>
                  <a:srgbClr val="0070C0"/>
                </a:solidFill>
                <a:latin typeface="Arial Black" panose="020B0A04020102020204" pitchFamily="34" charset="0"/>
              </a:rPr>
              <a:t/>
            </a:r>
            <a:br>
              <a:rPr lang="it-IT" sz="2200" b="1" dirty="0">
                <a:solidFill>
                  <a:srgbClr val="0070C0"/>
                </a:solidFill>
                <a:latin typeface="Arial Black" panose="020B0A04020102020204" pitchFamily="34" charset="0"/>
              </a:rPr>
            </a:br>
            <a:r>
              <a:rPr lang="it-IT" sz="2200" b="1" dirty="0">
                <a:solidFill>
                  <a:srgbClr val="0070C0"/>
                </a:solidFill>
                <a:latin typeface="Arial Black" panose="020B0A04020102020204" pitchFamily="34" charset="0"/>
              </a:rPr>
              <a:t>C.M. 4233 del 19/02/2014</a:t>
            </a:r>
          </a:p>
        </p:txBody>
      </p:sp>
      <p:sp>
        <p:nvSpPr>
          <p:cNvPr id="3" name="Segnaposto contenuto 2"/>
          <p:cNvSpPr>
            <a:spLocks noGrp="1"/>
          </p:cNvSpPr>
          <p:nvPr>
            <p:ph idx="1"/>
          </p:nvPr>
        </p:nvSpPr>
        <p:spPr>
          <a:xfrm>
            <a:off x="611560" y="1412776"/>
            <a:ext cx="7992888" cy="5589240"/>
          </a:xfrm>
        </p:spPr>
        <p:txBody>
          <a:bodyPr>
            <a:normAutofit/>
          </a:bodyPr>
          <a:lstStyle/>
          <a:p>
            <a:pPr marL="0" indent="0">
              <a:buNone/>
            </a:pPr>
            <a:endParaRPr lang="it-IT" sz="2200" b="1" dirty="0">
              <a:solidFill>
                <a:srgbClr val="0070C0"/>
              </a:solidFill>
              <a:latin typeface="Arial Black" panose="020B0A04020102020204" pitchFamily="34" charset="0"/>
              <a:ea typeface="+mj-ea"/>
              <a:cs typeface="+mj-cs"/>
            </a:endParaRPr>
          </a:p>
          <a:p>
            <a:pPr marL="0" indent="0" algn="just">
              <a:buNone/>
            </a:pPr>
            <a:r>
              <a:rPr lang="it-IT" sz="3600" dirty="0"/>
              <a:t>“Occorre anche tener conto del fatto che […] da molti anni è emersa una riflessione sull’opportunità di prevedere una valutazione per gli alunni stranieri modulata in modo specifico ed attenta alla complessa esperienza umana di apprendere in un contesto culturale e linguistico nuovo, senza abbassare in alcun modo gli obiettivi richiesti, ma </a:t>
            </a:r>
            <a:r>
              <a:rPr lang="it-IT" sz="3600" b="1" dirty="0"/>
              <a:t>adattando gli strumenti e le modalità con cui attivare la valutazione stessa</a:t>
            </a:r>
            <a:r>
              <a:rPr lang="it-IT" sz="3600" dirty="0"/>
              <a:t>.”</a:t>
            </a:r>
          </a:p>
          <a:p>
            <a:pPr marL="0" indent="0" algn="just">
              <a:buNone/>
            </a:pPr>
            <a:endParaRPr lang="it-IT" dirty="0" smtClean="0"/>
          </a:p>
        </p:txBody>
      </p:sp>
    </p:spTree>
    <p:extLst>
      <p:ext uri="{BB962C8B-B14F-4D97-AF65-F5344CB8AC3E}">
        <p14:creationId xmlns:p14="http://schemas.microsoft.com/office/powerpoint/2010/main" val="1784388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3374"/>
            <a:ext cx="8424936" cy="1389402"/>
          </a:xfrm>
        </p:spPr>
        <p:txBody>
          <a:bodyPr>
            <a:normAutofit fontScale="90000"/>
          </a:bodyPr>
          <a:lstStyle/>
          <a:p>
            <a:r>
              <a:rPr lang="it-IT" sz="2200" b="1" dirty="0">
                <a:solidFill>
                  <a:srgbClr val="0070C0"/>
                </a:solidFill>
                <a:latin typeface="Arial Black" panose="020B0A04020102020204" pitchFamily="34" charset="0"/>
              </a:rPr>
              <a:t/>
            </a:r>
            <a:br>
              <a:rPr lang="it-IT" sz="2200" b="1" dirty="0">
                <a:solidFill>
                  <a:srgbClr val="0070C0"/>
                </a:solidFill>
                <a:latin typeface="Arial Black" panose="020B0A04020102020204" pitchFamily="34" charset="0"/>
              </a:rPr>
            </a:br>
            <a:r>
              <a:rPr lang="it-IT" sz="2200" b="1" dirty="0">
                <a:solidFill>
                  <a:srgbClr val="0070C0"/>
                </a:solidFill>
                <a:latin typeface="Arial Black" panose="020B0A04020102020204" pitchFamily="34" charset="0"/>
              </a:rPr>
              <a:t>Linee guida per l’accoglienza e </a:t>
            </a:r>
            <a:r>
              <a:rPr lang="it-IT" sz="2200" b="1" dirty="0" smtClean="0">
                <a:solidFill>
                  <a:srgbClr val="0070C0"/>
                </a:solidFill>
                <a:latin typeface="Arial Black" panose="020B0A04020102020204" pitchFamily="34" charset="0"/>
              </a:rPr>
              <a:t>l’integrazione degli </a:t>
            </a:r>
            <a:r>
              <a:rPr lang="it-IT" sz="2200" b="1" dirty="0">
                <a:solidFill>
                  <a:srgbClr val="0070C0"/>
                </a:solidFill>
                <a:latin typeface="Arial Black" panose="020B0A04020102020204" pitchFamily="34" charset="0"/>
              </a:rPr>
              <a:t>alunni </a:t>
            </a:r>
            <a:r>
              <a:rPr lang="it-IT" sz="2200" b="1" dirty="0" smtClean="0">
                <a:solidFill>
                  <a:srgbClr val="0070C0"/>
                </a:solidFill>
                <a:latin typeface="Arial Black" panose="020B0A04020102020204" pitchFamily="34" charset="0"/>
              </a:rPr>
              <a:t>stranieri</a:t>
            </a:r>
            <a:r>
              <a:rPr lang="it-IT" sz="2200" b="1" dirty="0">
                <a:solidFill>
                  <a:srgbClr val="0070C0"/>
                </a:solidFill>
                <a:latin typeface="Arial Black" panose="020B0A04020102020204" pitchFamily="34" charset="0"/>
              </a:rPr>
              <a:t/>
            </a:r>
            <a:br>
              <a:rPr lang="it-IT" sz="2200" b="1" dirty="0">
                <a:solidFill>
                  <a:srgbClr val="0070C0"/>
                </a:solidFill>
                <a:latin typeface="Arial Black" panose="020B0A04020102020204" pitchFamily="34" charset="0"/>
              </a:rPr>
            </a:br>
            <a:r>
              <a:rPr lang="it-IT" sz="2200" b="1" dirty="0">
                <a:solidFill>
                  <a:srgbClr val="0070C0"/>
                </a:solidFill>
                <a:latin typeface="Arial Black" panose="020B0A04020102020204" pitchFamily="34" charset="0"/>
              </a:rPr>
              <a:t>C.M. 4233 del 19/02/2014</a:t>
            </a:r>
          </a:p>
        </p:txBody>
      </p:sp>
      <p:sp>
        <p:nvSpPr>
          <p:cNvPr id="3" name="Segnaposto contenuto 2"/>
          <p:cNvSpPr>
            <a:spLocks noGrp="1"/>
          </p:cNvSpPr>
          <p:nvPr>
            <p:ph idx="1"/>
          </p:nvPr>
        </p:nvSpPr>
        <p:spPr>
          <a:xfrm>
            <a:off x="611560" y="1412776"/>
            <a:ext cx="7992888" cy="5589240"/>
          </a:xfrm>
        </p:spPr>
        <p:txBody>
          <a:bodyPr>
            <a:normAutofit/>
          </a:bodyPr>
          <a:lstStyle/>
          <a:p>
            <a:pPr marL="0" indent="0">
              <a:buNone/>
            </a:pPr>
            <a:endParaRPr lang="it-IT" sz="2200" b="1" dirty="0">
              <a:solidFill>
                <a:srgbClr val="0070C0"/>
              </a:solidFill>
              <a:latin typeface="Arial Black" panose="020B0A04020102020204" pitchFamily="34" charset="0"/>
              <a:ea typeface="+mj-ea"/>
              <a:cs typeface="+mj-cs"/>
            </a:endParaRPr>
          </a:p>
          <a:p>
            <a:pPr marL="0" indent="0" algn="just">
              <a:buNone/>
            </a:pPr>
            <a:endParaRPr lang="it-IT" dirty="0" smtClean="0"/>
          </a:p>
        </p:txBody>
      </p:sp>
      <p:sp>
        <p:nvSpPr>
          <p:cNvPr id="4" name="Rettangolo 3"/>
          <p:cNvSpPr/>
          <p:nvPr/>
        </p:nvSpPr>
        <p:spPr>
          <a:xfrm>
            <a:off x="251520" y="1582341"/>
            <a:ext cx="8352928" cy="5078313"/>
          </a:xfrm>
          <a:prstGeom prst="rect">
            <a:avLst/>
          </a:prstGeom>
        </p:spPr>
        <p:txBody>
          <a:bodyPr wrap="square">
            <a:spAutoFit/>
          </a:bodyPr>
          <a:lstStyle/>
          <a:p>
            <a:pPr algn="just" fontAlgn="base"/>
            <a:r>
              <a:rPr lang="it-IT" sz="3600" dirty="0" smtClean="0">
                <a:latin typeface="Bodoni MT Condensed" pitchFamily="18" charset="0"/>
              </a:rPr>
              <a:t>“… per </a:t>
            </a:r>
            <a:r>
              <a:rPr lang="it-IT" sz="3600" dirty="0">
                <a:latin typeface="Bodoni MT Condensed" pitchFamily="18" charset="0"/>
              </a:rPr>
              <a:t>l’esame al termine del primo ciclo, nel caso di notevoli difficoltà comunicative […] la presenza di docenti o mediatori linguistici competenti nella lingua d’origine degli studenti per facilitare la comprensione. […]</a:t>
            </a:r>
          </a:p>
          <a:p>
            <a:pPr algn="just" fontAlgn="base"/>
            <a:r>
              <a:rPr lang="it-IT" sz="3600" dirty="0">
                <a:latin typeface="Bodoni MT Condensed" pitchFamily="18" charset="0"/>
              </a:rPr>
              <a:t> Per l’esame di Stato al termine del secondo ciclo sono da considerarsi crediti formativi eventuali percorsi di mantenimento e sviluppo della lingua d’origine. Nel colloquio orale possono essere valorizzati contenuti relativi alla cultura e alla lingua del Paese d’origine.”</a:t>
            </a:r>
          </a:p>
        </p:txBody>
      </p:sp>
    </p:spTree>
    <p:extLst>
      <p:ext uri="{BB962C8B-B14F-4D97-AF65-F5344CB8AC3E}">
        <p14:creationId xmlns:p14="http://schemas.microsoft.com/office/powerpoint/2010/main" val="4917687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8" y="117466"/>
            <a:ext cx="6929486" cy="1143000"/>
          </a:xfrm>
        </p:spPr>
        <p:txBody>
          <a:bodyPr/>
          <a:lstStyle/>
          <a:p>
            <a:r>
              <a:rPr lang="it-IT" b="1" dirty="0" smtClean="0">
                <a:solidFill>
                  <a:srgbClr val="0070C0"/>
                </a:solidFill>
              </a:rPr>
              <a:t>BES</a:t>
            </a:r>
            <a:endParaRPr lang="it-IT" b="1" dirty="0">
              <a:solidFill>
                <a:srgbClr val="0070C0"/>
              </a:solidFill>
            </a:endParaRPr>
          </a:p>
        </p:txBody>
      </p:sp>
      <p:sp>
        <p:nvSpPr>
          <p:cNvPr id="3" name="Segnaposto contenuto 2"/>
          <p:cNvSpPr>
            <a:spLocks noGrp="1"/>
          </p:cNvSpPr>
          <p:nvPr>
            <p:ph idx="1"/>
          </p:nvPr>
        </p:nvSpPr>
        <p:spPr>
          <a:xfrm>
            <a:off x="115863" y="1189673"/>
            <a:ext cx="8784976" cy="5480901"/>
          </a:xfrm>
        </p:spPr>
        <p:txBody>
          <a:bodyPr>
            <a:noAutofit/>
          </a:bodyPr>
          <a:lstStyle/>
          <a:p>
            <a:pPr marL="0" indent="0" algn="just">
              <a:buNone/>
            </a:pPr>
            <a:r>
              <a:rPr lang="it-IT" sz="4000" dirty="0" smtClean="0"/>
              <a:t>La </a:t>
            </a:r>
            <a:r>
              <a:rPr lang="it-IT" sz="4000" dirty="0"/>
              <a:t>Direttiva del MIUR del 27 dicembre 2012 ha incluso tra i Bisogni Educativi Speciali anche quelli derivanti dallo svantaggio socioeconomico, linguistico, culturale. </a:t>
            </a:r>
            <a:r>
              <a:rPr lang="it-IT" sz="4000" dirty="0" smtClean="0"/>
              <a:t> </a:t>
            </a:r>
            <a:r>
              <a:rPr lang="it-IT" sz="4000" dirty="0"/>
              <a:t>Non tutti gli alunni di cittadinanza non italiana e neanche tutti gli alunni di recente immigrazione presentano Bisogni Educativi Speciali: essi necessitano anzitutto di interventi didattici relativi all’apprendimento della lingua e solo in via eccezionale della formalizzazione tramite un Piano </a:t>
            </a:r>
            <a:r>
              <a:rPr lang="it-IT" sz="4000" dirty="0" smtClean="0"/>
              <a:t>Didattico </a:t>
            </a:r>
            <a:r>
              <a:rPr lang="it-IT" sz="4000" dirty="0"/>
              <a:t>Personalizzato. </a:t>
            </a:r>
            <a:r>
              <a:rPr lang="it-IT" sz="4000" dirty="0" smtClean="0"/>
              <a:t> </a:t>
            </a:r>
            <a:endParaRPr lang="it-IT" sz="4000" dirty="0"/>
          </a:p>
        </p:txBody>
      </p:sp>
    </p:spTree>
    <p:extLst>
      <p:ext uri="{BB962C8B-B14F-4D97-AF65-F5344CB8AC3E}">
        <p14:creationId xmlns:p14="http://schemas.microsoft.com/office/powerpoint/2010/main" val="7719635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20714" y="9927"/>
            <a:ext cx="6929486" cy="1143000"/>
          </a:xfrm>
        </p:spPr>
        <p:txBody>
          <a:bodyPr/>
          <a:lstStyle/>
          <a:p>
            <a:r>
              <a:rPr lang="it-IT" b="1" dirty="0" smtClean="0">
                <a:solidFill>
                  <a:srgbClr val="0070C0"/>
                </a:solidFill>
              </a:rPr>
              <a:t>BES</a:t>
            </a:r>
            <a:endParaRPr lang="it-IT" b="1" dirty="0">
              <a:solidFill>
                <a:srgbClr val="0070C0"/>
              </a:solidFill>
            </a:endParaRPr>
          </a:p>
        </p:txBody>
      </p:sp>
      <p:sp>
        <p:nvSpPr>
          <p:cNvPr id="3" name="Segnaposto contenuto 2"/>
          <p:cNvSpPr>
            <a:spLocks noGrp="1"/>
          </p:cNvSpPr>
          <p:nvPr>
            <p:ph idx="1"/>
          </p:nvPr>
        </p:nvSpPr>
        <p:spPr>
          <a:xfrm>
            <a:off x="179512" y="1805623"/>
            <a:ext cx="8784976" cy="5089198"/>
          </a:xfrm>
        </p:spPr>
        <p:txBody>
          <a:bodyPr>
            <a:noAutofit/>
          </a:bodyPr>
          <a:lstStyle/>
          <a:p>
            <a:pPr marL="0" indent="0" algn="just">
              <a:buNone/>
            </a:pPr>
            <a:r>
              <a:rPr lang="it-IT" sz="4400" dirty="0"/>
              <a:t>Si tratta soprattutto di quegli alunni neo arrivati in Italia, </a:t>
            </a:r>
            <a:r>
              <a:rPr lang="it-IT" sz="4400" dirty="0" smtClean="0"/>
              <a:t>provenienti </a:t>
            </a:r>
            <a:r>
              <a:rPr lang="it-IT" sz="4400" dirty="0"/>
              <a:t>da Paesi di lingua non </a:t>
            </a:r>
            <a:r>
              <a:rPr lang="it-IT" sz="4400" dirty="0" smtClean="0"/>
              <a:t>latina.  </a:t>
            </a:r>
            <a:r>
              <a:rPr lang="it-IT" sz="4400" dirty="0"/>
              <a:t>Le misure dispensative avranno carattere transitorio e attinente aspetti didattici, privilegiando dunque le strategie educative e didattiche attraverso percorsi personalizzati.</a:t>
            </a:r>
          </a:p>
        </p:txBody>
      </p:sp>
    </p:spTree>
    <p:extLst>
      <p:ext uri="{BB962C8B-B14F-4D97-AF65-F5344CB8AC3E}">
        <p14:creationId xmlns:p14="http://schemas.microsoft.com/office/powerpoint/2010/main" val="41946440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5DD540E-65CC-44C1-9E85-3F2A01B1CD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956</TotalTime>
  <Words>2831</Words>
  <Application>Microsoft Office PowerPoint</Application>
  <PresentationFormat>Presentazione su schermo (4:3)</PresentationFormat>
  <Paragraphs>249</Paragraphs>
  <Slides>55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55</vt:i4>
      </vt:variant>
    </vt:vector>
  </HeadingPairs>
  <TitlesOfParts>
    <vt:vector size="60" baseType="lpstr">
      <vt:lpstr>Arial</vt:lpstr>
      <vt:lpstr>Arial Black</vt:lpstr>
      <vt:lpstr>Bodoni MT Condensed</vt:lpstr>
      <vt:lpstr>Calibri</vt:lpstr>
      <vt:lpstr>Tema di Office</vt:lpstr>
      <vt:lpstr>ITC L.PALMA Corigliano  Calabro (CS)  INCLUSIONE SOCIALE E DINAMICHE INTERCULTURALI</vt:lpstr>
      <vt:lpstr>IL CONTESTO ITALIANO</vt:lpstr>
      <vt:lpstr>Pedagogia Interculturale e Normativa</vt:lpstr>
      <vt:lpstr>La scelta dell’educazione interculturale Linee guida per l’accoglienza e l’integrazione degli alunni stranieri C.M. n. 24, 1-3-06</vt:lpstr>
      <vt:lpstr> Linee guida per l’accoglienza e l’integrazione degli alunni stranieri C.M. 4233 del 19/02/2014</vt:lpstr>
      <vt:lpstr> Linee guida per l’accoglienza e l’integrazione degli alunni stranieri C.M. 4233 del 19/02/2014</vt:lpstr>
      <vt:lpstr> Linee guida per l’accoglienza e l’integrazione degli alunni stranieri C.M. 4233 del 19/02/2014</vt:lpstr>
      <vt:lpstr>BES</vt:lpstr>
      <vt:lpstr>BES</vt:lpstr>
      <vt:lpstr>PEP</vt:lpstr>
      <vt:lpstr>Indicazioni nazionali 2012 </vt:lpstr>
      <vt:lpstr>Presentazione standard di PowerPoint</vt:lpstr>
      <vt:lpstr>Presentazione standard di PowerPoint</vt:lpstr>
      <vt:lpstr>Presentazione standard di PowerPoint</vt:lpstr>
      <vt:lpstr>Presentazione standard di PowerPoint</vt:lpstr>
      <vt:lpstr>Presentazione standard di PowerPoint</vt:lpstr>
      <vt:lpstr>IL RUOLO DELLA SCUOLA</vt:lpstr>
      <vt:lpstr>IL RUOLO DELLA SCUOLA</vt:lpstr>
      <vt:lpstr>COSA DEVE FARE LA SCUOLA?</vt:lpstr>
      <vt:lpstr>COSA DEVE FARE LA SCUOLA?</vt:lpstr>
      <vt:lpstr>SCUOLA: da multiculturale a interculturale</vt:lpstr>
      <vt:lpstr>L’EDUCAZIONE INTERCULTURALE</vt:lpstr>
      <vt:lpstr>L’EDUCAZIONE INTERCULTURALE</vt:lpstr>
      <vt:lpstr>COMPETENZE INTERCULTURALI</vt:lpstr>
      <vt:lpstr>FORMA MENTIS INTERCULTURALE</vt:lpstr>
      <vt:lpstr> ORIENTAMENTI ETNOCENTRICI </vt:lpstr>
      <vt:lpstr>Presentazione standard di PowerPoint</vt:lpstr>
      <vt:lpstr>EMPATIA            Competenza fondamentale</vt:lpstr>
      <vt:lpstr>PRINCIPI FONDAMENTALI</vt:lpstr>
      <vt:lpstr>Presentazione standard di PowerPoint</vt:lpstr>
      <vt:lpstr>Presentazione standard di PowerPoint</vt:lpstr>
      <vt:lpstr>Presentazione standard di PowerPoint</vt:lpstr>
      <vt:lpstr>Presentazione standard di PowerPoint</vt:lpstr>
      <vt:lpstr>Presentazione standard di PowerPoint</vt:lpstr>
      <vt:lpstr>        LE BUONE PRATICHE</vt:lpstr>
      <vt:lpstr>LE BUONE PRATICHE</vt:lpstr>
      <vt:lpstr> “BUONE PRASSI” IN SINTESI</vt:lpstr>
      <vt:lpstr>LA CLASSE INTERCULTURALE</vt:lpstr>
      <vt:lpstr>LA CLASSE INTERCULTURALE</vt:lpstr>
      <vt:lpstr>LA CLASSE INTERCULTURALE</vt:lpstr>
      <vt:lpstr>METODOLOGIA</vt:lpstr>
      <vt:lpstr>METODOLOGIA</vt:lpstr>
      <vt:lpstr>METODOLOGIA</vt:lpstr>
      <vt:lpstr>METODOLOGIA</vt:lpstr>
      <vt:lpstr>Attività per l’educazione interculturale</vt:lpstr>
      <vt:lpstr>Attività per l’educazione interculturale</vt:lpstr>
      <vt:lpstr>Attività per l’educazione interculturale</vt:lpstr>
      <vt:lpstr>Attività per l’educazione interculturale</vt:lpstr>
      <vt:lpstr>Attività per l’educazione interculturale</vt:lpstr>
      <vt:lpstr>RISULTATI ATTESI</vt:lpstr>
      <vt:lpstr> L’educazione interculturale come chiave di svolta </vt:lpstr>
      <vt:lpstr>RIFERIMENTI LEGISLATIVI </vt:lpstr>
      <vt:lpstr>RIFERIMENTI LEGISLATIVI</vt:lpstr>
      <vt:lpstr>RIFERIMENTI BIBLIOGRAFICI</vt:lpstr>
      <vt:lpstr>Non giudicare sbagliato ciò che non conosci, cogli l’occasione per comprendere. (Pablo Picasso)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Teresa Grillo</dc:creator>
  <cp:keywords/>
  <cp:lastModifiedBy>Teresa Grillo</cp:lastModifiedBy>
  <cp:revision>275</cp:revision>
  <dcterms:created xsi:type="dcterms:W3CDTF">2017-03-20T19:25:31Z</dcterms:created>
  <dcterms:modified xsi:type="dcterms:W3CDTF">2017-04-01T15:30:09Z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TC102326469990</vt:lpwstr>
  </property>
</Properties>
</file>